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5"/>
  </p:notesMasterIdLst>
  <p:sldIdLst>
    <p:sldId id="256" r:id="rId2"/>
    <p:sldId id="289"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4" r:id="rId30"/>
    <p:sldId id="283" r:id="rId31"/>
    <p:sldId id="287" r:id="rId32"/>
    <p:sldId id="288" r:id="rId33"/>
    <p:sldId id="290" r:id="rId34"/>
  </p:sldIdLst>
  <p:sldSz cx="12192000" cy="6858000"/>
  <p:notesSz cx="6858000" cy="9144000"/>
  <p:embeddedFontLst>
    <p:embeddedFont>
      <p:font typeface="Play" panose="020B0604020202020204" charset="0"/>
      <p:regular r:id="rId36"/>
      <p:bold r:id="rId3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2" roundtripDataSignature="AMtx7mjvJgOOWFDrz2x4mCzEN4/RWTxWpQ=="/>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achel Heckl"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BC00AD8-EB91-4E51-A34D-02195346320D}">
  <a:tblStyle styleId="{DBC00AD8-EB91-4E51-A34D-02195346320D}"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2002A4C0-8A58-470C-9BF3-0DFD2AD32D49}" styleName="Table_1">
    <a:wholeTbl>
      <a:tcTxStyle b="off" i="off">
        <a:font>
          <a:latin typeface="Aptos"/>
          <a:ea typeface="Aptos"/>
          <a:cs typeface="Aptos"/>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FFFFFF">
              <a:alpha val="0"/>
            </a:srgbClr>
          </a:solidFill>
        </a:fill>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44" autoAdjust="0"/>
  </p:normalViewPr>
  <p:slideViewPr>
    <p:cSldViewPr snapToGrid="0">
      <p:cViewPr varScale="1">
        <p:scale>
          <a:sx n="102" d="100"/>
          <a:sy n="102" d="100"/>
        </p:scale>
        <p:origin x="91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customschemas.google.com/relationships/presentationmetadata" Target="metadata"/><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2.fntdata"/><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43" Type="http://schemas.openxmlformats.org/officeDocument/2006/relationships/commentAuthors" Target="commentAuthors.xml"/><Relationship Id="rId48"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46"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Jane Rodier" userId="16b138c6-a0ea-4263-9de9-44743d56e76a" providerId="ADAL" clId="{82E8FC7E-15F3-4D24-819F-830576CE8669}"/>
    <pc:docChg chg="custSel modSld">
      <pc:chgData name="Caroline Jane Rodier" userId="16b138c6-a0ea-4263-9de9-44743d56e76a" providerId="ADAL" clId="{82E8FC7E-15F3-4D24-819F-830576CE8669}" dt="2024-09-06T16:45:56.034" v="75" actId="6549"/>
      <pc:docMkLst>
        <pc:docMk/>
      </pc:docMkLst>
      <pc:sldChg chg="modSp mod">
        <pc:chgData name="Caroline Jane Rodier" userId="16b138c6-a0ea-4263-9de9-44743d56e76a" providerId="ADAL" clId="{82E8FC7E-15F3-4D24-819F-830576CE8669}" dt="2024-09-06T16:44:52.667" v="65" actId="14100"/>
        <pc:sldMkLst>
          <pc:docMk/>
          <pc:sldMk cId="0" sldId="256"/>
        </pc:sldMkLst>
        <pc:spChg chg="mod">
          <ac:chgData name="Caroline Jane Rodier" userId="16b138c6-a0ea-4263-9de9-44743d56e76a" providerId="ADAL" clId="{82E8FC7E-15F3-4D24-819F-830576CE8669}" dt="2024-09-06T16:44:52.667" v="65" actId="14100"/>
          <ac:spMkLst>
            <pc:docMk/>
            <pc:sldMk cId="0" sldId="256"/>
            <ac:spMk id="90" creationId="{00000000-0000-0000-0000-000000000000}"/>
          </ac:spMkLst>
        </pc:spChg>
      </pc:sldChg>
      <pc:sldChg chg="modSp mod">
        <pc:chgData name="Caroline Jane Rodier" userId="16b138c6-a0ea-4263-9de9-44743d56e76a" providerId="ADAL" clId="{82E8FC7E-15F3-4D24-819F-830576CE8669}" dt="2024-09-06T16:45:56.034" v="75" actId="6549"/>
        <pc:sldMkLst>
          <pc:docMk/>
          <pc:sldMk cId="0" sldId="288"/>
        </pc:sldMkLst>
        <pc:spChg chg="mod">
          <ac:chgData name="Caroline Jane Rodier" userId="16b138c6-a0ea-4263-9de9-44743d56e76a" providerId="ADAL" clId="{82E8FC7E-15F3-4D24-819F-830576CE8669}" dt="2024-09-06T16:45:56.034" v="75" actId="6549"/>
          <ac:spMkLst>
            <pc:docMk/>
            <pc:sldMk cId="0" sldId="288"/>
            <ac:spMk id="301" creationId="{00000000-0000-0000-0000-000000000000}"/>
          </ac:spMkLst>
        </pc:spChg>
      </pc:sldChg>
      <pc:sldChg chg="modSp mod">
        <pc:chgData name="Caroline Jane Rodier" userId="16b138c6-a0ea-4263-9de9-44743d56e76a" providerId="ADAL" clId="{82E8FC7E-15F3-4D24-819F-830576CE8669}" dt="2024-09-06T16:45:47.306" v="66" actId="14100"/>
        <pc:sldMkLst>
          <pc:docMk/>
          <pc:sldMk cId="1605937759" sldId="290"/>
        </pc:sldMkLst>
        <pc:spChg chg="mod">
          <ac:chgData name="Caroline Jane Rodier" userId="16b138c6-a0ea-4263-9de9-44743d56e76a" providerId="ADAL" clId="{82E8FC7E-15F3-4D24-819F-830576CE8669}" dt="2024-09-06T16:45:47.306" v="66" actId="14100"/>
          <ac:spMkLst>
            <pc:docMk/>
            <pc:sldMk cId="1605937759" sldId="290"/>
            <ac:spMk id="3" creationId="{36687D07-CF63-8919-666F-E05DD6E772C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1" name="Google Shape;141;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0" name="Google Shape;150;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6" name="Google Shape;156;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2" name="Google Shape;162;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8" name="Google Shape;168;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5" name="Google Shape;175;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1" name="Google Shape;181;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7" name="Google Shape;187;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3" name="Google Shape;193;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0" name="Google Shape;200;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Arial"/>
                <a:ea typeface="Arial"/>
                <a:cs typeface="Arial"/>
                <a:sym typeface="Arial"/>
              </a:rPr>
              <a:t>2</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14993472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2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6" name="Google Shape;206;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2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2" name="Google Shape;212;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2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8" name="Google Shape;218;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2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24" name="Google Shape;224;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2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30" name="Google Shape;230;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2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36" name="Google Shape;236;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p2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42" name="Google Shape;242;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p2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48" name="Google Shape;248;p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p2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54" name="Google Shape;254;p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8" name="Google Shape;268;p3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69" name="Google Shape;269;p3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29</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6" name="Google Shape;96;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p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0" name="Google Shape;260;p2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61" name="Google Shape;261;p2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30</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p3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92" name="Google Shape;292;p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p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8" name="Google Shape;298;p3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99" name="Google Shape;299;p3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32</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2" name="Google Shape;102;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8" name="Google Shape;108;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5080" lvl="0" indent="0" algn="l" rtl="0">
              <a:lnSpc>
                <a:spcPct val="320000"/>
              </a:lnSpc>
              <a:spcBef>
                <a:spcPts val="0"/>
              </a:spcBef>
              <a:spcAft>
                <a:spcPts val="0"/>
              </a:spcAft>
              <a:buClr>
                <a:schemeClr val="dk1"/>
              </a:buClr>
              <a:buSzPts val="1200"/>
              <a:buFont typeface="Arial"/>
              <a:buNone/>
            </a:pPr>
            <a:r>
              <a:rPr lang="en-US" sz="1200"/>
              <a:t>To provide affordable e-carsharing to vehicle-insufficient households in areas with low-quality transit that are not or are unlikely to be served by commercial car-sharing services.</a:t>
            </a:r>
            <a:endParaRPr/>
          </a:p>
          <a:p>
            <a:pPr marL="0" marR="5080" lvl="0" indent="0" algn="l" rtl="0">
              <a:lnSpc>
                <a:spcPct val="320000"/>
              </a:lnSpc>
              <a:spcBef>
                <a:spcPts val="0"/>
              </a:spcBef>
              <a:spcAft>
                <a:spcPts val="0"/>
              </a:spcAft>
              <a:buClr>
                <a:schemeClr val="dk1"/>
              </a:buClr>
              <a:buSzPts val="1200"/>
              <a:buFont typeface="Arial"/>
              <a:buNone/>
            </a:pPr>
            <a:endParaRPr sz="1200"/>
          </a:p>
          <a:p>
            <a:pPr marL="0" marR="5080" lvl="0" indent="0" algn="l" rtl="0">
              <a:lnSpc>
                <a:spcPct val="320000"/>
              </a:lnSpc>
              <a:spcBef>
                <a:spcPts val="0"/>
              </a:spcBef>
              <a:spcAft>
                <a:spcPts val="0"/>
              </a:spcAft>
              <a:buClr>
                <a:schemeClr val="dk1"/>
              </a:buClr>
              <a:buSzPts val="1200"/>
              <a:buFont typeface="Arial"/>
              <a:buNone/>
            </a:pPr>
            <a:r>
              <a:rPr lang="en-US" sz="1200"/>
              <a:t>Research to date indicates </a:t>
            </a:r>
            <a:endParaRPr/>
          </a:p>
        </p:txBody>
      </p:sp>
      <p:sp>
        <p:nvSpPr>
          <p:cNvPr id="109" name="Google Shape;109;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5" name="Google Shape;115;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6" name="Google Shape;116;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2" name="Google Shape;122;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3" name="Google Shape;123;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9" name="Google Shape;129;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5" name="Google Shape;135;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36"/>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Play"/>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36"/>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3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3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dirty="0"/>
              <a:t>Heurta, Heckl, and Rodier, 2024</a:t>
            </a:r>
            <a:endParaRPr dirty="0"/>
          </a:p>
        </p:txBody>
      </p:sp>
      <p:sp>
        <p:nvSpPr>
          <p:cNvPr id="20" name="Google Shape;20;p3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4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45"/>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dirty="0"/>
              <a:t>Heurta, Heckl, and Rodier, 2024</a:t>
            </a:r>
            <a:endParaRPr dirty="0"/>
          </a:p>
        </p:txBody>
      </p:sp>
      <p:sp>
        <p:nvSpPr>
          <p:cNvPr id="77" name="Google Shape;77;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46"/>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4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4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4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dirty="0"/>
              <a:t>Heurta, Heckl, and Rodier, 2024</a:t>
            </a:r>
            <a:endParaRPr dirty="0"/>
          </a:p>
        </p:txBody>
      </p:sp>
      <p:sp>
        <p:nvSpPr>
          <p:cNvPr id="83" name="Google Shape;83;p4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1"/>
        <p:cNvGrpSpPr/>
        <p:nvPr/>
      </p:nvGrpSpPr>
      <p:grpSpPr>
        <a:xfrm>
          <a:off x="0" y="0"/>
          <a:ext cx="0" cy="0"/>
          <a:chOff x="0" y="0"/>
          <a:chExt cx="0" cy="0"/>
        </a:xfrm>
      </p:grpSpPr>
      <p:sp>
        <p:nvSpPr>
          <p:cNvPr id="22" name="Google Shape;22;p3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Play"/>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3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757575"/>
              </a:buClr>
              <a:buSzPts val="2400"/>
              <a:buNone/>
              <a:defRPr sz="2400">
                <a:solidFill>
                  <a:srgbClr val="757575"/>
                </a:solidFill>
              </a:defRPr>
            </a:lvl1pPr>
            <a:lvl2pPr marL="914400" lvl="1" indent="-228600" algn="l">
              <a:lnSpc>
                <a:spcPct val="90000"/>
              </a:lnSpc>
              <a:spcBef>
                <a:spcPts val="500"/>
              </a:spcBef>
              <a:spcAft>
                <a:spcPts val="0"/>
              </a:spcAft>
              <a:buClr>
                <a:srgbClr val="757575"/>
              </a:buClr>
              <a:buSzPts val="2000"/>
              <a:buNone/>
              <a:defRPr sz="2000">
                <a:solidFill>
                  <a:srgbClr val="757575"/>
                </a:solidFill>
              </a:defRPr>
            </a:lvl2pPr>
            <a:lvl3pPr marL="1371600" lvl="2" indent="-228600" algn="l">
              <a:lnSpc>
                <a:spcPct val="90000"/>
              </a:lnSpc>
              <a:spcBef>
                <a:spcPts val="500"/>
              </a:spcBef>
              <a:spcAft>
                <a:spcPts val="0"/>
              </a:spcAft>
              <a:buClr>
                <a:srgbClr val="757575"/>
              </a:buClr>
              <a:buSzPts val="1800"/>
              <a:buNone/>
              <a:defRPr sz="1800">
                <a:solidFill>
                  <a:srgbClr val="757575"/>
                </a:solidFill>
              </a:defRPr>
            </a:lvl3pPr>
            <a:lvl4pPr marL="1828800" lvl="3" indent="-228600" algn="l">
              <a:lnSpc>
                <a:spcPct val="90000"/>
              </a:lnSpc>
              <a:spcBef>
                <a:spcPts val="500"/>
              </a:spcBef>
              <a:spcAft>
                <a:spcPts val="0"/>
              </a:spcAft>
              <a:buClr>
                <a:srgbClr val="757575"/>
              </a:buClr>
              <a:buSzPts val="1600"/>
              <a:buNone/>
              <a:defRPr sz="1600">
                <a:solidFill>
                  <a:srgbClr val="757575"/>
                </a:solidFill>
              </a:defRPr>
            </a:lvl4pPr>
            <a:lvl5pPr marL="2286000" lvl="4" indent="-228600" algn="l">
              <a:lnSpc>
                <a:spcPct val="90000"/>
              </a:lnSpc>
              <a:spcBef>
                <a:spcPts val="500"/>
              </a:spcBef>
              <a:spcAft>
                <a:spcPts val="0"/>
              </a:spcAft>
              <a:buClr>
                <a:srgbClr val="757575"/>
              </a:buClr>
              <a:buSzPts val="1600"/>
              <a:buNone/>
              <a:defRPr sz="1600">
                <a:solidFill>
                  <a:srgbClr val="757575"/>
                </a:solidFill>
              </a:defRPr>
            </a:lvl5pPr>
            <a:lvl6pPr marL="2743200" lvl="5" indent="-228600" algn="l">
              <a:lnSpc>
                <a:spcPct val="90000"/>
              </a:lnSpc>
              <a:spcBef>
                <a:spcPts val="500"/>
              </a:spcBef>
              <a:spcAft>
                <a:spcPts val="0"/>
              </a:spcAft>
              <a:buClr>
                <a:srgbClr val="757575"/>
              </a:buClr>
              <a:buSzPts val="1600"/>
              <a:buNone/>
              <a:defRPr sz="1600">
                <a:solidFill>
                  <a:srgbClr val="757575"/>
                </a:solidFill>
              </a:defRPr>
            </a:lvl6pPr>
            <a:lvl7pPr marL="3200400" lvl="6" indent="-228600" algn="l">
              <a:lnSpc>
                <a:spcPct val="90000"/>
              </a:lnSpc>
              <a:spcBef>
                <a:spcPts val="500"/>
              </a:spcBef>
              <a:spcAft>
                <a:spcPts val="0"/>
              </a:spcAft>
              <a:buClr>
                <a:srgbClr val="757575"/>
              </a:buClr>
              <a:buSzPts val="1600"/>
              <a:buNone/>
              <a:defRPr sz="1600">
                <a:solidFill>
                  <a:srgbClr val="757575"/>
                </a:solidFill>
              </a:defRPr>
            </a:lvl7pPr>
            <a:lvl8pPr marL="3657600" lvl="7" indent="-228600" algn="l">
              <a:lnSpc>
                <a:spcPct val="90000"/>
              </a:lnSpc>
              <a:spcBef>
                <a:spcPts val="500"/>
              </a:spcBef>
              <a:spcAft>
                <a:spcPts val="0"/>
              </a:spcAft>
              <a:buClr>
                <a:srgbClr val="757575"/>
              </a:buClr>
              <a:buSzPts val="1600"/>
              <a:buNone/>
              <a:defRPr sz="1600">
                <a:solidFill>
                  <a:srgbClr val="757575"/>
                </a:solidFill>
              </a:defRPr>
            </a:lvl8pPr>
            <a:lvl9pPr marL="4114800" lvl="8" indent="-228600" algn="l">
              <a:lnSpc>
                <a:spcPct val="90000"/>
              </a:lnSpc>
              <a:spcBef>
                <a:spcPts val="500"/>
              </a:spcBef>
              <a:spcAft>
                <a:spcPts val="0"/>
              </a:spcAft>
              <a:buClr>
                <a:srgbClr val="757575"/>
              </a:buClr>
              <a:buSzPts val="1600"/>
              <a:buNone/>
              <a:defRPr sz="1600">
                <a:solidFill>
                  <a:srgbClr val="757575"/>
                </a:solidFill>
              </a:defRPr>
            </a:lvl9pPr>
          </a:lstStyle>
          <a:p>
            <a:endParaRPr/>
          </a:p>
        </p:txBody>
      </p:sp>
      <p:sp>
        <p:nvSpPr>
          <p:cNvPr id="24" name="Google Shape;24;p3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3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dirty="0"/>
              <a:t>Heurta, Heckl, and Rodier, 2024</a:t>
            </a:r>
            <a:endParaRPr dirty="0"/>
          </a:p>
        </p:txBody>
      </p:sp>
      <p:sp>
        <p:nvSpPr>
          <p:cNvPr id="26" name="Google Shape;26;p3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7"/>
        <p:cNvGrpSpPr/>
        <p:nvPr/>
      </p:nvGrpSpPr>
      <p:grpSpPr>
        <a:xfrm>
          <a:off x="0" y="0"/>
          <a:ext cx="0" cy="0"/>
          <a:chOff x="0" y="0"/>
          <a:chExt cx="0" cy="0"/>
        </a:xfrm>
      </p:grpSpPr>
      <p:sp>
        <p:nvSpPr>
          <p:cNvPr id="28" name="Google Shape;28;p3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3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3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3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dirty="0"/>
              <a:t>Heurta, Heckl, and Rodier, 2024</a:t>
            </a:r>
            <a:endParaRPr dirty="0"/>
          </a:p>
        </p:txBody>
      </p:sp>
      <p:sp>
        <p:nvSpPr>
          <p:cNvPr id="32" name="Google Shape;32;p3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3"/>
        <p:cNvGrpSpPr/>
        <p:nvPr/>
      </p:nvGrpSpPr>
      <p:grpSpPr>
        <a:xfrm>
          <a:off x="0" y="0"/>
          <a:ext cx="0" cy="0"/>
          <a:chOff x="0" y="0"/>
          <a:chExt cx="0" cy="0"/>
        </a:xfrm>
      </p:grpSpPr>
      <p:sp>
        <p:nvSpPr>
          <p:cNvPr id="34" name="Google Shape;34;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6" name="Google Shape;36;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8" name="Google Shape;38;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dirty="0"/>
              <a:t>Heurta, Heckl, and Rodier, 2024</a:t>
            </a:r>
            <a:endParaRPr dirty="0"/>
          </a:p>
        </p:txBody>
      </p:sp>
      <p:sp>
        <p:nvSpPr>
          <p:cNvPr id="41" name="Google Shape;41;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2"/>
        <p:cNvGrpSpPr/>
        <p:nvPr/>
      </p:nvGrpSpPr>
      <p:grpSpPr>
        <a:xfrm>
          <a:off x="0" y="0"/>
          <a:ext cx="0" cy="0"/>
          <a:chOff x="0" y="0"/>
          <a:chExt cx="0" cy="0"/>
        </a:xfrm>
      </p:grpSpPr>
      <p:sp>
        <p:nvSpPr>
          <p:cNvPr id="43" name="Google Shape;43;p4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4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5" name="Google Shape;45;p4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4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4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dirty="0"/>
              <a:t>Heurta, Heckl, and Rodier, 2024</a:t>
            </a:r>
            <a:endParaRPr dirty="0"/>
          </a:p>
        </p:txBody>
      </p:sp>
      <p:sp>
        <p:nvSpPr>
          <p:cNvPr id="48" name="Google Shape;48;p4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4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dirty="0"/>
              <a:t>Heurta, Heckl, and Rodier, 2024</a:t>
            </a:r>
            <a:endParaRPr dirty="0"/>
          </a:p>
        </p:txBody>
      </p:sp>
      <p:sp>
        <p:nvSpPr>
          <p:cNvPr id="53" name="Google Shape;53;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dirty="0"/>
              <a:t>Heurta, Heckl, and Rodier, 2024</a:t>
            </a:r>
            <a:endParaRPr dirty="0"/>
          </a:p>
        </p:txBody>
      </p:sp>
      <p:sp>
        <p:nvSpPr>
          <p:cNvPr id="57" name="Google Shape;57;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4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Play"/>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4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4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4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4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dirty="0"/>
              <a:t>Heurta, Heckl, and Rodier, 2024</a:t>
            </a:r>
            <a:endParaRPr dirty="0"/>
          </a:p>
        </p:txBody>
      </p:sp>
      <p:sp>
        <p:nvSpPr>
          <p:cNvPr id="64" name="Google Shape;64;p4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4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Play"/>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44"/>
          <p:cNvSpPr>
            <a:spLocks noGrp="1"/>
          </p:cNvSpPr>
          <p:nvPr>
            <p:ph type="pic" idx="2"/>
          </p:nvPr>
        </p:nvSpPr>
        <p:spPr>
          <a:xfrm>
            <a:off x="5183188" y="987425"/>
            <a:ext cx="6172200" cy="4873625"/>
          </a:xfrm>
          <a:prstGeom prst="rect">
            <a:avLst/>
          </a:prstGeom>
          <a:noFill/>
          <a:ln>
            <a:noFill/>
          </a:ln>
        </p:spPr>
      </p:sp>
      <p:sp>
        <p:nvSpPr>
          <p:cNvPr id="68" name="Google Shape;68;p4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dirty="0"/>
              <a:t>Heurta, Heckl, and Rodier, 2024</a:t>
            </a:r>
            <a:endParaRPr dirty="0"/>
          </a:p>
        </p:txBody>
      </p:sp>
      <p:sp>
        <p:nvSpPr>
          <p:cNvPr id="71" name="Google Shape;71;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Play"/>
              <a:buNone/>
              <a:defRPr sz="4400" b="0" i="0" u="none" strike="noStrike" cap="none">
                <a:solidFill>
                  <a:schemeClr val="dk1"/>
                </a:solidFill>
                <a:latin typeface="Play"/>
                <a:ea typeface="Play"/>
                <a:cs typeface="Play"/>
                <a:sym typeface="Play"/>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3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757575"/>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3" name="Google Shape;13;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757575"/>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r>
              <a:rPr lang="en-US" dirty="0"/>
              <a:t>Heurta, Heckl, and Rodier, 2024</a:t>
            </a:r>
            <a:endParaRPr dirty="0"/>
          </a:p>
        </p:txBody>
      </p:sp>
      <p:sp>
        <p:nvSpPr>
          <p:cNvPr id="14" name="Google Shape;14;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hyperlink" Target="mailto:gloria@miocar.org" TargetMode="External"/><Relationship Id="rId2" Type="http://schemas.openxmlformats.org/officeDocument/2006/relationships/notesSlide" Target="../notesSlides/notesSlide32.xml"/><Relationship Id="rId1" Type="http://schemas.openxmlformats.org/officeDocument/2006/relationships/slideLayout" Target="../slideLayouts/slideLayout3.xml"/><Relationship Id="rId5" Type="http://schemas.openxmlformats.org/officeDocument/2006/relationships/hyperlink" Target="mailto:cjrodier@ucdavis.edu" TargetMode="External"/><Relationship Id="rId4" Type="http://schemas.openxmlformats.org/officeDocument/2006/relationships/hyperlink" Target="mailto:rachel@miocar.org"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escholarship.org/uc/item/7f50045j" TargetMode="External"/><Relationship Id="rId2" Type="http://schemas.openxmlformats.org/officeDocument/2006/relationships/hyperlink" Target="https://doi.org/10.7922/G2CJ8BT5https" TargetMode="External"/><Relationship Id="rId1" Type="http://schemas.openxmlformats.org/officeDocument/2006/relationships/slideLayout" Target="../slideLayouts/slideLayout3.xml"/><Relationship Id="rId6" Type="http://schemas.openxmlformats.org/officeDocument/2006/relationships/hyperlink" Target="https://doi.org/10.7922/G2765CNH" TargetMode="External"/><Relationship Id="rId5" Type="http://schemas.openxmlformats.org/officeDocument/2006/relationships/hyperlink" Target="http://dx.doi.org/10.7922/G29C6VRC" TargetMode="External"/><Relationship Id="rId4" Type="http://schemas.openxmlformats.org/officeDocument/2006/relationships/hyperlink" Target="https://doi.org/10.7922/G2CZ35GV"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fontScale="90000"/>
          </a:bodyPr>
          <a:lstStyle/>
          <a:p>
            <a:pPr marL="0" lvl="0" indent="0" algn="ctr" rtl="0">
              <a:lnSpc>
                <a:spcPct val="90000"/>
              </a:lnSpc>
              <a:spcBef>
                <a:spcPts val="0"/>
              </a:spcBef>
              <a:spcAft>
                <a:spcPts val="0"/>
              </a:spcAft>
              <a:buClr>
                <a:schemeClr val="dk1"/>
              </a:buClr>
              <a:buSzPct val="100000"/>
              <a:buFont typeface="Play"/>
              <a:buNone/>
            </a:pPr>
            <a:br>
              <a:rPr lang="en-US" dirty="0"/>
            </a:br>
            <a:r>
              <a:rPr lang="en-US" dirty="0"/>
              <a:t>A Tool Kit for Community-Based Carsharing in Underserved Communities </a:t>
            </a:r>
            <a:endParaRPr dirty="0"/>
          </a:p>
        </p:txBody>
      </p:sp>
      <p:sp>
        <p:nvSpPr>
          <p:cNvPr id="89" name="Google Shape;89;p1"/>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r>
              <a:rPr lang="en-US" sz="1800" dirty="0"/>
              <a:t>Gloria Huerta, Chief Operating Operator, </a:t>
            </a:r>
            <a:r>
              <a:rPr lang="en-US" sz="1800" dirty="0">
                <a:highlight>
                  <a:schemeClr val="lt1"/>
                </a:highlight>
              </a:rPr>
              <a:t>Míocar </a:t>
            </a:r>
            <a:endParaRPr sz="1800" dirty="0">
              <a:highlight>
                <a:schemeClr val="lt1"/>
              </a:highlight>
            </a:endParaRPr>
          </a:p>
          <a:p>
            <a:pPr marL="0" lvl="0" indent="0" algn="ctr" rtl="0">
              <a:lnSpc>
                <a:spcPct val="90000"/>
              </a:lnSpc>
              <a:spcBef>
                <a:spcPts val="1000"/>
              </a:spcBef>
              <a:spcAft>
                <a:spcPts val="0"/>
              </a:spcAft>
              <a:buClr>
                <a:schemeClr val="dk1"/>
              </a:buClr>
              <a:buSzPts val="2400"/>
              <a:buNone/>
            </a:pPr>
            <a:r>
              <a:rPr lang="en-US" sz="1800" dirty="0"/>
              <a:t>Rachel Heckl, Executive Director, </a:t>
            </a:r>
            <a:r>
              <a:rPr lang="en-US" sz="1800" dirty="0">
                <a:highlight>
                  <a:schemeClr val="lt1"/>
                </a:highlight>
              </a:rPr>
              <a:t>Míocar </a:t>
            </a:r>
            <a:endParaRPr sz="1800" dirty="0"/>
          </a:p>
          <a:p>
            <a:pPr marL="0" lvl="0" indent="0" algn="ctr" rtl="0">
              <a:lnSpc>
                <a:spcPct val="90000"/>
              </a:lnSpc>
              <a:spcBef>
                <a:spcPts val="1000"/>
              </a:spcBef>
              <a:spcAft>
                <a:spcPts val="0"/>
              </a:spcAft>
              <a:buClr>
                <a:schemeClr val="dk1"/>
              </a:buClr>
              <a:buSzPts val="2400"/>
              <a:buNone/>
            </a:pPr>
            <a:r>
              <a:rPr lang="en-US" sz="1800" dirty="0"/>
              <a:t>Caroline Rodier, PhD., Institute of Transportation Studies, University of California, Davis</a:t>
            </a:r>
          </a:p>
          <a:p>
            <a:pPr marL="0" lvl="0" indent="0" algn="ctr" rtl="0">
              <a:lnSpc>
                <a:spcPct val="90000"/>
              </a:lnSpc>
              <a:spcBef>
                <a:spcPts val="1000"/>
              </a:spcBef>
              <a:spcAft>
                <a:spcPts val="0"/>
              </a:spcAft>
              <a:buClr>
                <a:schemeClr val="dk1"/>
              </a:buClr>
              <a:buSzPts val="2400"/>
              <a:buNone/>
            </a:pPr>
            <a:r>
              <a:rPr lang="en-US" sz="1800" dirty="0"/>
              <a:t>Version 1: 9/5/2024</a:t>
            </a:r>
            <a:endParaRPr sz="1800" dirty="0"/>
          </a:p>
        </p:txBody>
      </p:sp>
      <p:sp>
        <p:nvSpPr>
          <p:cNvPr id="90" name="Google Shape;90;p1"/>
          <p:cNvSpPr txBox="1"/>
          <p:nvPr/>
        </p:nvSpPr>
        <p:spPr>
          <a:xfrm>
            <a:off x="1046375" y="5281088"/>
            <a:ext cx="10473179" cy="27695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200" b="0" i="0" u="none" strike="noStrike" cap="none" dirty="0">
                <a:solidFill>
                  <a:schemeClr val="dk1"/>
                </a:solidFill>
                <a:latin typeface="Arial"/>
                <a:ea typeface="Arial"/>
                <a:cs typeface="Arial"/>
                <a:sym typeface="Arial"/>
              </a:rPr>
              <a:t>This project was funded by the California Department of Transportation and the National Center for Transportation Sustainability, UC Davis.</a:t>
            </a:r>
            <a:endParaRPr sz="1200" b="0" i="0" u="none" strike="noStrike" cap="none" dirty="0">
              <a:solidFill>
                <a:srgbClr val="000000"/>
              </a:solidFill>
              <a:latin typeface="Arial"/>
              <a:ea typeface="Arial"/>
              <a:cs typeface="Arial"/>
              <a:sym typeface="Arial"/>
            </a:endParaRPr>
          </a:p>
        </p:txBody>
      </p:sp>
      <p:pic>
        <p:nvPicPr>
          <p:cNvPr id="91" name="Google Shape;91;p1"/>
          <p:cNvPicPr preferRelativeResize="0"/>
          <p:nvPr/>
        </p:nvPicPr>
        <p:blipFill rotWithShape="1">
          <a:blip r:embed="rId3">
            <a:alphaModFix/>
          </a:blip>
          <a:srcRect/>
          <a:stretch/>
        </p:blipFill>
        <p:spPr>
          <a:xfrm>
            <a:off x="4038532" y="5579092"/>
            <a:ext cx="1029763" cy="1029763"/>
          </a:xfrm>
          <a:prstGeom prst="rect">
            <a:avLst/>
          </a:prstGeom>
          <a:noFill/>
          <a:ln>
            <a:noFill/>
          </a:ln>
        </p:spPr>
      </p:pic>
      <p:pic>
        <p:nvPicPr>
          <p:cNvPr id="92" name="Google Shape;92;p1"/>
          <p:cNvPicPr preferRelativeResize="0"/>
          <p:nvPr/>
        </p:nvPicPr>
        <p:blipFill rotWithShape="1">
          <a:blip r:embed="rId4">
            <a:alphaModFix/>
          </a:blip>
          <a:srcRect/>
          <a:stretch/>
        </p:blipFill>
        <p:spPr>
          <a:xfrm>
            <a:off x="7925733" y="5598836"/>
            <a:ext cx="3030867" cy="835200"/>
          </a:xfrm>
          <a:prstGeom prst="rect">
            <a:avLst/>
          </a:prstGeom>
          <a:noFill/>
          <a:ln>
            <a:noFill/>
          </a:ln>
        </p:spPr>
      </p:pic>
      <p:pic>
        <p:nvPicPr>
          <p:cNvPr id="93" name="Google Shape;93;p1"/>
          <p:cNvPicPr preferRelativeResize="0"/>
          <p:nvPr/>
        </p:nvPicPr>
        <p:blipFill rotWithShape="1">
          <a:blip r:embed="rId5">
            <a:alphaModFix/>
          </a:blip>
          <a:srcRect/>
          <a:stretch/>
        </p:blipFill>
        <p:spPr>
          <a:xfrm>
            <a:off x="1524000" y="5735637"/>
            <a:ext cx="2107894" cy="716675"/>
          </a:xfrm>
          <a:prstGeom prst="rect">
            <a:avLst/>
          </a:prstGeom>
          <a:noFill/>
          <a:ln>
            <a:noFill/>
          </a:ln>
        </p:spPr>
      </p:pic>
      <p:sp>
        <p:nvSpPr>
          <p:cNvPr id="3" name="Slide Number Placeholder 2">
            <a:extLst>
              <a:ext uri="{FF2B5EF4-FFF2-40B4-BE49-F238E27FC236}">
                <a16:creationId xmlns:a16="http://schemas.microsoft.com/office/drawing/2014/main" id="{3A4AFDA8-A86D-7055-5BBA-3888F78B676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a:t>
            </a:fld>
            <a:endParaRPr lang="en-US"/>
          </a:p>
        </p:txBody>
      </p:sp>
      <p:pic>
        <p:nvPicPr>
          <p:cNvPr id="5" name="Picture 4" descr="A blue and black logo&#10;&#10;Description automatically generated">
            <a:extLst>
              <a:ext uri="{FF2B5EF4-FFF2-40B4-BE49-F238E27FC236}">
                <a16:creationId xmlns:a16="http://schemas.microsoft.com/office/drawing/2014/main" id="{2571A075-40CA-CEDB-0452-F7C19D6BF1C9}"/>
              </a:ext>
            </a:extLst>
          </p:cNvPr>
          <p:cNvPicPr>
            <a:picLocks noChangeAspect="1"/>
          </p:cNvPicPr>
          <p:nvPr/>
        </p:nvPicPr>
        <p:blipFill>
          <a:blip r:embed="rId6"/>
          <a:stretch>
            <a:fillRect/>
          </a:stretch>
        </p:blipFill>
        <p:spPr>
          <a:xfrm>
            <a:off x="5898233" y="5650647"/>
            <a:ext cx="1182198" cy="94477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9"/>
          <p:cNvSpPr txBox="1">
            <a:spLocks noGrp="1"/>
          </p:cNvSpPr>
          <p:nvPr>
            <p:ph type="title"/>
          </p:nvPr>
        </p:nvSpPr>
        <p:spPr>
          <a:xfrm>
            <a:off x="839788" y="485192"/>
            <a:ext cx="10515600" cy="110101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Carsharing Service Model Options</a:t>
            </a:r>
            <a:endParaRPr/>
          </a:p>
        </p:txBody>
      </p:sp>
      <p:sp>
        <p:nvSpPr>
          <p:cNvPr id="144" name="Google Shape;144;p9"/>
          <p:cNvSpPr txBox="1">
            <a:spLocks noGrp="1"/>
          </p:cNvSpPr>
          <p:nvPr>
            <p:ph type="body" idx="1"/>
          </p:nvPr>
        </p:nvSpPr>
        <p:spPr>
          <a:xfrm>
            <a:off x="839788" y="1408922"/>
            <a:ext cx="5157787" cy="464879"/>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2400"/>
              <a:buNone/>
            </a:pPr>
            <a:r>
              <a:rPr lang="en-US"/>
              <a:t>Models</a:t>
            </a:r>
            <a:endParaRPr/>
          </a:p>
        </p:txBody>
      </p:sp>
      <p:sp>
        <p:nvSpPr>
          <p:cNvPr id="145" name="Google Shape;145;p9"/>
          <p:cNvSpPr txBox="1">
            <a:spLocks noGrp="1"/>
          </p:cNvSpPr>
          <p:nvPr>
            <p:ph type="body" idx="2"/>
          </p:nvPr>
        </p:nvSpPr>
        <p:spPr>
          <a:xfrm>
            <a:off x="839788" y="1959429"/>
            <a:ext cx="5157787" cy="4533446"/>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Aft>
                <a:spcPts val="0"/>
              </a:spcAft>
              <a:buClr>
                <a:schemeClr val="dk1"/>
              </a:buClr>
              <a:buSzPts val="2400"/>
              <a:buChar char="•"/>
            </a:pPr>
            <a:r>
              <a:rPr lang="en-US" sz="2200" u="sng" dirty="0"/>
              <a:t>Round-Trip</a:t>
            </a:r>
            <a:r>
              <a:rPr lang="en-US" sz="2200" dirty="0"/>
              <a:t>: Pick-up and drop off vehicle at the same location (e.g., Zipcar and Míocar).</a:t>
            </a:r>
            <a:endParaRPr sz="2200" dirty="0"/>
          </a:p>
          <a:p>
            <a:pPr marL="228600" lvl="0" indent="-228600" algn="l" rtl="0">
              <a:lnSpc>
                <a:spcPct val="90000"/>
              </a:lnSpc>
              <a:spcAft>
                <a:spcPts val="0"/>
              </a:spcAft>
              <a:buClr>
                <a:schemeClr val="dk1"/>
              </a:buClr>
              <a:buSzPts val="2400"/>
              <a:buChar char="•"/>
            </a:pPr>
            <a:r>
              <a:rPr lang="en-US" sz="2200" u="sng" dirty="0"/>
              <a:t>One-way or Free Floating</a:t>
            </a:r>
            <a:r>
              <a:rPr lang="en-US" sz="2200" dirty="0"/>
              <a:t>: Pick up vehicle at one location and drop it off at another (e.g., </a:t>
            </a:r>
            <a:r>
              <a:rPr lang="en-US" sz="2200" dirty="0" err="1"/>
              <a:t>BlueLA</a:t>
            </a:r>
            <a:r>
              <a:rPr lang="en-US" sz="2200" dirty="0"/>
              <a:t> and formerly Gig in Sacramento).</a:t>
            </a:r>
            <a:endParaRPr sz="2200" dirty="0"/>
          </a:p>
          <a:p>
            <a:pPr marL="228600" lvl="0" indent="-228600" algn="l" rtl="0">
              <a:lnSpc>
                <a:spcPct val="90000"/>
              </a:lnSpc>
              <a:spcAft>
                <a:spcPts val="0"/>
              </a:spcAft>
              <a:buClr>
                <a:schemeClr val="dk1"/>
              </a:buClr>
              <a:buSzPts val="2400"/>
              <a:buChar char="•"/>
            </a:pPr>
            <a:r>
              <a:rPr lang="en-US" sz="2200" u="sng" dirty="0"/>
              <a:t>Peer to Peer</a:t>
            </a:r>
            <a:r>
              <a:rPr lang="en-US" sz="2200" dirty="0"/>
              <a:t>: Private vehicle owners rent to others (members of the carsharing platform) to earn money when vehicle is not in use by owner (Turo and </a:t>
            </a:r>
            <a:r>
              <a:rPr lang="en-US" sz="2200" dirty="0" err="1"/>
              <a:t>Getaround</a:t>
            </a:r>
            <a:r>
              <a:rPr lang="en-US" sz="2200" dirty="0"/>
              <a:t>).</a:t>
            </a:r>
            <a:endParaRPr sz="2200" dirty="0"/>
          </a:p>
        </p:txBody>
      </p:sp>
      <p:sp>
        <p:nvSpPr>
          <p:cNvPr id="146" name="Google Shape;146;p9"/>
          <p:cNvSpPr txBox="1">
            <a:spLocks noGrp="1"/>
          </p:cNvSpPr>
          <p:nvPr>
            <p:ph type="body" idx="3"/>
          </p:nvPr>
        </p:nvSpPr>
        <p:spPr>
          <a:xfrm>
            <a:off x="6194427" y="1408923"/>
            <a:ext cx="5183188" cy="464878"/>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2400"/>
              <a:buNone/>
            </a:pPr>
            <a:r>
              <a:rPr lang="en-US"/>
              <a:t>Considerations</a:t>
            </a:r>
            <a:endParaRPr/>
          </a:p>
        </p:txBody>
      </p:sp>
      <p:sp>
        <p:nvSpPr>
          <p:cNvPr id="147" name="Google Shape;147;p9"/>
          <p:cNvSpPr txBox="1">
            <a:spLocks noGrp="1"/>
          </p:cNvSpPr>
          <p:nvPr>
            <p:ph type="body" idx="4"/>
          </p:nvPr>
        </p:nvSpPr>
        <p:spPr>
          <a:xfrm>
            <a:off x="6172200" y="1959428"/>
            <a:ext cx="5183188" cy="4533446"/>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Aft>
                <a:spcPts val="0"/>
              </a:spcAft>
              <a:buClr>
                <a:schemeClr val="dk1"/>
              </a:buClr>
              <a:buSzPts val="2400"/>
              <a:buChar char="•"/>
            </a:pPr>
            <a:r>
              <a:rPr lang="en-US" sz="2200" dirty="0"/>
              <a:t>Electric vehicles can be used in all forms of carsharing.  </a:t>
            </a:r>
            <a:endParaRPr sz="2200" dirty="0"/>
          </a:p>
          <a:p>
            <a:pPr marL="228600" lvl="0" indent="-228600" algn="l" rtl="0">
              <a:lnSpc>
                <a:spcPct val="90000"/>
              </a:lnSpc>
              <a:spcAft>
                <a:spcPts val="0"/>
              </a:spcAft>
              <a:buClr>
                <a:schemeClr val="dk1"/>
              </a:buClr>
              <a:buSzPts val="2400"/>
              <a:buChar char="•"/>
            </a:pPr>
            <a:r>
              <a:rPr lang="en-US" sz="2200" u="sng" dirty="0"/>
              <a:t>Round-trip</a:t>
            </a:r>
            <a:r>
              <a:rPr lang="en-US" sz="2200" dirty="0"/>
              <a:t> carshare is more affordable to operate than </a:t>
            </a:r>
            <a:r>
              <a:rPr lang="en-US" sz="2200" u="sng" dirty="0"/>
              <a:t>one-way or free floating</a:t>
            </a:r>
            <a:r>
              <a:rPr lang="en-US" sz="2200" dirty="0"/>
              <a:t> because it requires fewer charging stations (e.g., </a:t>
            </a:r>
            <a:r>
              <a:rPr lang="en-US" sz="2200" dirty="0" err="1"/>
              <a:t>BlueLA</a:t>
            </a:r>
            <a:r>
              <a:rPr lang="en-US" sz="2200" dirty="0"/>
              <a:t>) and staff to charge cars (e.g., AAA gig).</a:t>
            </a:r>
            <a:endParaRPr sz="2200" dirty="0"/>
          </a:p>
          <a:p>
            <a:pPr marL="228600" lvl="0" indent="-228600" algn="l" rtl="0">
              <a:lnSpc>
                <a:spcPct val="90000"/>
              </a:lnSpc>
              <a:spcAft>
                <a:spcPts val="0"/>
              </a:spcAft>
              <a:buClr>
                <a:schemeClr val="dk1"/>
              </a:buClr>
              <a:buSzPts val="2400"/>
              <a:buChar char="•"/>
            </a:pPr>
            <a:r>
              <a:rPr lang="en-US" sz="2200" u="sng" dirty="0"/>
              <a:t>Peer-to-peer</a:t>
            </a:r>
            <a:r>
              <a:rPr lang="en-US" sz="2200" dirty="0"/>
              <a:t> requires a sufficient supply of electric car owners willing to rent their car, which is most often the case in high density urban areas.</a:t>
            </a:r>
            <a:endParaRPr sz="2200" dirty="0"/>
          </a:p>
        </p:txBody>
      </p:sp>
      <p:sp>
        <p:nvSpPr>
          <p:cNvPr id="2" name="Footer Placeholder 1">
            <a:extLst>
              <a:ext uri="{FF2B5EF4-FFF2-40B4-BE49-F238E27FC236}">
                <a16:creationId xmlns:a16="http://schemas.microsoft.com/office/drawing/2014/main" id="{A2843D74-F267-30D1-7C06-770D5C5C4CC4}"/>
              </a:ext>
            </a:extLst>
          </p:cNvPr>
          <p:cNvSpPr>
            <a:spLocks noGrp="1"/>
          </p:cNvSpPr>
          <p:nvPr>
            <p:ph type="ftr" idx="11"/>
          </p:nvPr>
        </p:nvSpPr>
        <p:spPr/>
        <p:txBody>
          <a:bodyPr/>
          <a:lstStyle/>
          <a:p>
            <a:r>
              <a:rPr lang="en-US" dirty="0"/>
              <a:t>Heurta, Heckl, and Rodier, 2024</a:t>
            </a:r>
          </a:p>
        </p:txBody>
      </p:sp>
      <p:sp>
        <p:nvSpPr>
          <p:cNvPr id="3" name="Slide Number Placeholder 2">
            <a:extLst>
              <a:ext uri="{FF2B5EF4-FFF2-40B4-BE49-F238E27FC236}">
                <a16:creationId xmlns:a16="http://schemas.microsoft.com/office/drawing/2014/main" id="{974D002F-B0AD-754D-F607-EA5DC162645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Site Selection and Community Goals</a:t>
            </a:r>
            <a:endParaRPr/>
          </a:p>
        </p:txBody>
      </p:sp>
      <p:sp>
        <p:nvSpPr>
          <p:cNvPr id="153" name="Google Shape;153;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lnSpcReduction="10000"/>
          </a:bodyPr>
          <a:lstStyle/>
          <a:p>
            <a:pPr marL="228600" lvl="0" indent="-228600" algn="l" rtl="0">
              <a:lnSpc>
                <a:spcPct val="110000"/>
              </a:lnSpc>
              <a:spcBef>
                <a:spcPts val="0"/>
              </a:spcBef>
              <a:spcAft>
                <a:spcPts val="0"/>
              </a:spcAft>
              <a:buClr>
                <a:schemeClr val="dk1"/>
              </a:buClr>
              <a:buSzPct val="100000"/>
              <a:buChar char="•"/>
            </a:pPr>
            <a:r>
              <a:rPr lang="en-US" dirty="0"/>
              <a:t>Site selection for electric carshare systems in underserved areas are typically based on these community goals:</a:t>
            </a:r>
            <a:endParaRPr dirty="0"/>
          </a:p>
          <a:p>
            <a:pPr marL="914400" lvl="1" indent="-457200" algn="l" rtl="0">
              <a:lnSpc>
                <a:spcPct val="110000"/>
              </a:lnSpc>
              <a:spcBef>
                <a:spcPts val="500"/>
              </a:spcBef>
              <a:spcAft>
                <a:spcPts val="0"/>
              </a:spcAft>
              <a:buClr>
                <a:schemeClr val="dk1"/>
              </a:buClr>
              <a:buSzPct val="100000"/>
              <a:buFont typeface="Play"/>
              <a:buAutoNum type="arabicPeriod"/>
            </a:pPr>
            <a:r>
              <a:rPr lang="en-US" u="sng" dirty="0"/>
              <a:t>Optimize use and fare revenues</a:t>
            </a:r>
            <a:r>
              <a:rPr lang="en-US" dirty="0"/>
              <a:t>: Sites are selected in an area with a high population of vehicle-insufficient households and low-quality inter-city transit service. Such sites are more likely to be identified in medium and small cities or towns. </a:t>
            </a:r>
            <a:endParaRPr dirty="0"/>
          </a:p>
          <a:p>
            <a:pPr marL="914400" lvl="1" indent="-457200" algn="l" rtl="0">
              <a:lnSpc>
                <a:spcPct val="110000"/>
              </a:lnSpc>
              <a:spcBef>
                <a:spcPts val="500"/>
              </a:spcBef>
              <a:spcAft>
                <a:spcPts val="0"/>
              </a:spcAft>
              <a:buClr>
                <a:schemeClr val="dk1"/>
              </a:buClr>
              <a:buSzPct val="100000"/>
              <a:buFont typeface="Play"/>
              <a:buAutoNum type="arabicPeriod"/>
            </a:pPr>
            <a:r>
              <a:rPr lang="en-US" u="sng" dirty="0"/>
              <a:t>Lifeline</a:t>
            </a:r>
            <a:r>
              <a:rPr lang="en-US" dirty="0"/>
              <a:t>: Sites are selected in low-population-density areas without meaningful alternatives to personal vehicle travel. The carsharing service and site selection are focused on low-income households without access to personal vehicles. These sites are more likely needed in small towns and unincorporated communities in rural areas.</a:t>
            </a:r>
            <a:endParaRPr dirty="0"/>
          </a:p>
        </p:txBody>
      </p:sp>
      <p:sp>
        <p:nvSpPr>
          <p:cNvPr id="2" name="Footer Placeholder 1">
            <a:extLst>
              <a:ext uri="{FF2B5EF4-FFF2-40B4-BE49-F238E27FC236}">
                <a16:creationId xmlns:a16="http://schemas.microsoft.com/office/drawing/2014/main" id="{127D0DAE-64FB-B237-9D82-815DFEFCC663}"/>
              </a:ext>
            </a:extLst>
          </p:cNvPr>
          <p:cNvSpPr>
            <a:spLocks noGrp="1"/>
          </p:cNvSpPr>
          <p:nvPr>
            <p:ph type="ftr" idx="11"/>
          </p:nvPr>
        </p:nvSpPr>
        <p:spPr/>
        <p:txBody>
          <a:bodyPr/>
          <a:lstStyle/>
          <a:p>
            <a:r>
              <a:rPr lang="en-US" dirty="0"/>
              <a:t>Heurta, Heckl, and Rodier, 2024</a:t>
            </a:r>
          </a:p>
        </p:txBody>
      </p:sp>
      <p:sp>
        <p:nvSpPr>
          <p:cNvPr id="3" name="Slide Number Placeholder 2">
            <a:extLst>
              <a:ext uri="{FF2B5EF4-FFF2-40B4-BE49-F238E27FC236}">
                <a16:creationId xmlns:a16="http://schemas.microsoft.com/office/drawing/2014/main" id="{B2CA4925-2ECC-B040-F485-2280C99E4EF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500"/>
              <a:buFont typeface="Play"/>
              <a:buNone/>
            </a:pPr>
            <a:r>
              <a:rPr lang="en-US" sz="4000" dirty="0"/>
              <a:t>Electric Vehicle Supply Equipment (EVSE)</a:t>
            </a:r>
            <a:endParaRPr sz="4000" dirty="0"/>
          </a:p>
        </p:txBody>
      </p:sp>
      <p:sp>
        <p:nvSpPr>
          <p:cNvPr id="159" name="Google Shape;159;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90000"/>
              </a:lnSpc>
              <a:spcAft>
                <a:spcPts val="0"/>
              </a:spcAft>
              <a:buClr>
                <a:schemeClr val="dk1"/>
              </a:buClr>
              <a:buSzPts val="2800"/>
              <a:buChar char="•"/>
            </a:pPr>
            <a:r>
              <a:rPr lang="en-US" dirty="0"/>
              <a:t>EVSE is typically made available to a new electric carsharing service in two ways:</a:t>
            </a:r>
            <a:endParaRPr dirty="0"/>
          </a:p>
          <a:p>
            <a:pPr marL="914400" lvl="2" indent="-457200">
              <a:spcBef>
                <a:spcPts val="1000"/>
              </a:spcBef>
              <a:buSzPts val="2800"/>
              <a:buAutoNum type="arabicParenBoth"/>
            </a:pPr>
            <a:r>
              <a:rPr lang="en-US" sz="2800" dirty="0"/>
              <a:t>A new electric carshare service uses existing EVSE installed by public agencies and private landowners. </a:t>
            </a:r>
          </a:p>
          <a:p>
            <a:pPr marL="914400" lvl="2" indent="-457200">
              <a:spcBef>
                <a:spcPts val="1000"/>
              </a:spcBef>
              <a:buSzPts val="2800"/>
              <a:buAutoNum type="arabicParenBoth"/>
            </a:pPr>
            <a:r>
              <a:rPr lang="en-US" sz="2800" dirty="0"/>
              <a:t>New EVSE is installed to serve the new electric carsharing system. </a:t>
            </a:r>
            <a:endParaRPr sz="2800" dirty="0"/>
          </a:p>
          <a:p>
            <a:pPr marL="228600" lvl="0" indent="-228600" algn="l" rtl="0">
              <a:lnSpc>
                <a:spcPct val="90000"/>
              </a:lnSpc>
              <a:spcAft>
                <a:spcPts val="0"/>
              </a:spcAft>
              <a:buClr>
                <a:schemeClr val="dk1"/>
              </a:buClr>
              <a:buSzPts val="2800"/>
              <a:buChar char="•"/>
            </a:pPr>
            <a:r>
              <a:rPr lang="en-US" dirty="0"/>
              <a:t>In practice, most start-up electric carsharing systems use a combination of existing and new EVSE.</a:t>
            </a:r>
            <a:endParaRPr dirty="0"/>
          </a:p>
          <a:p>
            <a:pPr marL="228600" lvl="0" indent="-228600" algn="l" rtl="0">
              <a:lnSpc>
                <a:spcPct val="90000"/>
              </a:lnSpc>
              <a:spcAft>
                <a:spcPts val="0"/>
              </a:spcAft>
              <a:buClr>
                <a:schemeClr val="dk1"/>
              </a:buClr>
              <a:buSzPts val="2800"/>
              <a:buChar char="•"/>
            </a:pPr>
            <a:r>
              <a:rPr lang="en-US" dirty="0"/>
              <a:t>Both arrangements require an agreement between the carsharing service and the owner-operator of the EVSE. </a:t>
            </a:r>
            <a:endParaRPr dirty="0"/>
          </a:p>
          <a:p>
            <a:pPr marL="0" lvl="0" indent="0" algn="l" rtl="0">
              <a:lnSpc>
                <a:spcPct val="90000"/>
              </a:lnSpc>
              <a:spcBef>
                <a:spcPts val="1000"/>
              </a:spcBef>
              <a:spcAft>
                <a:spcPts val="0"/>
              </a:spcAft>
              <a:buClr>
                <a:schemeClr val="dk1"/>
              </a:buClr>
              <a:buSzPts val="2800"/>
              <a:buNone/>
            </a:pPr>
            <a:endParaRPr dirty="0"/>
          </a:p>
          <a:p>
            <a:pPr marL="971550" lvl="1" indent="-361950" algn="l" rtl="0">
              <a:lnSpc>
                <a:spcPct val="90000"/>
              </a:lnSpc>
              <a:spcBef>
                <a:spcPts val="500"/>
              </a:spcBef>
              <a:spcAft>
                <a:spcPts val="0"/>
              </a:spcAft>
              <a:buClr>
                <a:schemeClr val="dk1"/>
              </a:buClr>
              <a:buSzPts val="2400"/>
              <a:buFont typeface="Play"/>
              <a:buNone/>
            </a:pPr>
            <a:endParaRPr dirty="0"/>
          </a:p>
          <a:p>
            <a:pPr marL="971550" lvl="1" indent="-361950" algn="l" rtl="0">
              <a:lnSpc>
                <a:spcPct val="90000"/>
              </a:lnSpc>
              <a:spcBef>
                <a:spcPts val="500"/>
              </a:spcBef>
              <a:spcAft>
                <a:spcPts val="0"/>
              </a:spcAft>
              <a:buClr>
                <a:schemeClr val="dk1"/>
              </a:buClr>
              <a:buSzPts val="2400"/>
              <a:buFont typeface="Play"/>
              <a:buNone/>
            </a:pPr>
            <a:endParaRPr dirty="0"/>
          </a:p>
          <a:p>
            <a:pPr marL="457200" lvl="1" indent="0" algn="l" rtl="0">
              <a:lnSpc>
                <a:spcPct val="90000"/>
              </a:lnSpc>
              <a:spcBef>
                <a:spcPts val="500"/>
              </a:spcBef>
              <a:spcAft>
                <a:spcPts val="0"/>
              </a:spcAft>
              <a:buClr>
                <a:schemeClr val="dk1"/>
              </a:buClr>
              <a:buSzPts val="2400"/>
              <a:buNone/>
            </a:pPr>
            <a:endParaRPr dirty="0"/>
          </a:p>
        </p:txBody>
      </p:sp>
      <p:sp>
        <p:nvSpPr>
          <p:cNvPr id="2" name="Footer Placeholder 1">
            <a:extLst>
              <a:ext uri="{FF2B5EF4-FFF2-40B4-BE49-F238E27FC236}">
                <a16:creationId xmlns:a16="http://schemas.microsoft.com/office/drawing/2014/main" id="{7E819111-E7D2-883E-5214-C04CD7ABB072}"/>
              </a:ext>
            </a:extLst>
          </p:cNvPr>
          <p:cNvSpPr>
            <a:spLocks noGrp="1"/>
          </p:cNvSpPr>
          <p:nvPr>
            <p:ph type="ftr" idx="11"/>
          </p:nvPr>
        </p:nvSpPr>
        <p:spPr/>
        <p:txBody>
          <a:bodyPr/>
          <a:lstStyle/>
          <a:p>
            <a:r>
              <a:rPr lang="en-US" dirty="0"/>
              <a:t>Heurta, Heckl, and Rodier, 2024</a:t>
            </a:r>
          </a:p>
        </p:txBody>
      </p:sp>
      <p:sp>
        <p:nvSpPr>
          <p:cNvPr id="3" name="Slide Number Placeholder 2">
            <a:extLst>
              <a:ext uri="{FF2B5EF4-FFF2-40B4-BE49-F238E27FC236}">
                <a16:creationId xmlns:a16="http://schemas.microsoft.com/office/drawing/2014/main" id="{15D9DF41-FF61-A306-6B17-5F63BCE4DBE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EVSE Partners</a:t>
            </a:r>
            <a:endParaRPr/>
          </a:p>
        </p:txBody>
      </p:sp>
      <p:sp>
        <p:nvSpPr>
          <p:cNvPr id="165" name="Google Shape;165;p12"/>
          <p:cNvSpPr txBox="1">
            <a:spLocks noGrp="1"/>
          </p:cNvSpPr>
          <p:nvPr>
            <p:ph type="body" idx="1"/>
          </p:nvPr>
        </p:nvSpPr>
        <p:spPr>
          <a:xfrm>
            <a:off x="838200" y="1530417"/>
            <a:ext cx="10515600" cy="4962458"/>
          </a:xfrm>
          <a:prstGeom prst="rect">
            <a:avLst/>
          </a:prstGeom>
          <a:noFill/>
          <a:ln>
            <a:noFill/>
          </a:ln>
        </p:spPr>
        <p:txBody>
          <a:bodyPr spcFirstLastPara="1" wrap="square" lIns="91425" tIns="45700" rIns="91425" bIns="45700" anchor="t" anchorCtr="0">
            <a:normAutofit fontScale="85000" lnSpcReduction="10000"/>
          </a:bodyPr>
          <a:lstStyle/>
          <a:p>
            <a:pPr marL="228600" lvl="0" indent="-228600" algn="l" rtl="0">
              <a:lnSpc>
                <a:spcPct val="100000"/>
              </a:lnSpc>
              <a:spcAft>
                <a:spcPts val="0"/>
              </a:spcAft>
              <a:buClr>
                <a:schemeClr val="dk1"/>
              </a:buClr>
              <a:buSzPct val="100000"/>
              <a:buChar char="•"/>
            </a:pPr>
            <a:r>
              <a:rPr lang="en-US" dirty="0"/>
              <a:t>Partnerships with affordable housing developers may provide early success in in implementing electric carsharing systems:</a:t>
            </a:r>
          </a:p>
          <a:p>
            <a:pPr marL="685800" lvl="2" indent="-228600">
              <a:lnSpc>
                <a:spcPct val="100000"/>
              </a:lnSpc>
              <a:spcBef>
                <a:spcPts val="1000"/>
              </a:spcBef>
              <a:buSzPct val="100000"/>
            </a:pPr>
            <a:r>
              <a:rPr lang="en-US" sz="2400" dirty="0">
                <a:solidFill>
                  <a:schemeClr val="tx1"/>
                </a:solidFill>
              </a:rPr>
              <a:t>These developers are often committed to expanding transportation services, like </a:t>
            </a:r>
            <a:r>
              <a:rPr lang="en-US" sz="2400" dirty="0"/>
              <a:t>Míoca</a:t>
            </a:r>
            <a:r>
              <a:rPr lang="en-US" sz="2400" dirty="0">
                <a:solidFill>
                  <a:schemeClr val="tx1"/>
                </a:solidFill>
              </a:rPr>
              <a:t>r, that give residents expanded access to services and opportunities. </a:t>
            </a:r>
            <a:endParaRPr sz="2400" dirty="0">
              <a:solidFill>
                <a:schemeClr val="tx1"/>
              </a:solidFill>
            </a:endParaRPr>
          </a:p>
          <a:p>
            <a:pPr marL="685800" lvl="2" indent="-228600">
              <a:lnSpc>
                <a:spcPct val="100000"/>
              </a:lnSpc>
              <a:spcBef>
                <a:spcPts val="1000"/>
              </a:spcBef>
              <a:buSzPct val="100000"/>
            </a:pPr>
            <a:r>
              <a:rPr lang="en-US" sz="2400" dirty="0"/>
              <a:t>They are often willing to facilitate new EVSE installation and community engagement for training and awareness. </a:t>
            </a:r>
            <a:endParaRPr sz="2400" dirty="0"/>
          </a:p>
          <a:p>
            <a:pPr marL="685800" lvl="2" indent="-228600">
              <a:lnSpc>
                <a:spcPct val="100000"/>
              </a:lnSpc>
              <a:spcBef>
                <a:spcPts val="1000"/>
              </a:spcBef>
              <a:buSzPct val="100000"/>
            </a:pPr>
            <a:r>
              <a:rPr lang="en-US" sz="2400" dirty="0"/>
              <a:t>In California, new affordable housing developments must have the infrastructure to install EVSE without “make-ready” expenses and many already have EVSE installed. </a:t>
            </a:r>
          </a:p>
          <a:p>
            <a:pPr marL="228600" indent="-228600">
              <a:lnSpc>
                <a:spcPct val="100000"/>
              </a:lnSpc>
              <a:buSzPct val="100000"/>
            </a:pPr>
            <a:r>
              <a:rPr lang="en-US" dirty="0">
                <a:solidFill>
                  <a:schemeClr val="tx1"/>
                </a:solidFill>
              </a:rPr>
              <a:t>Public sites often take longer to install EVSE</a:t>
            </a:r>
            <a:r>
              <a:rPr lang="en-US" dirty="0"/>
              <a:t> or allow the use of existing EVSE for carsharing due to the legal requirements under which they operate and the limited staff time. </a:t>
            </a:r>
          </a:p>
          <a:p>
            <a:pPr marL="685800" lvl="1" indent="-228600">
              <a:lnSpc>
                <a:spcPct val="100000"/>
              </a:lnSpc>
              <a:buSzPct val="100000"/>
            </a:pPr>
            <a:r>
              <a:rPr lang="en-US" dirty="0"/>
              <a:t>Although securing these sites may take longer, they are often highly desirable because of their visibility and population density. </a:t>
            </a:r>
            <a:endParaRPr dirty="0"/>
          </a:p>
        </p:txBody>
      </p:sp>
      <p:sp>
        <p:nvSpPr>
          <p:cNvPr id="2" name="Footer Placeholder 1">
            <a:extLst>
              <a:ext uri="{FF2B5EF4-FFF2-40B4-BE49-F238E27FC236}">
                <a16:creationId xmlns:a16="http://schemas.microsoft.com/office/drawing/2014/main" id="{7FE8A1C2-FCD7-2406-E23D-306133FDC03A}"/>
              </a:ext>
            </a:extLst>
          </p:cNvPr>
          <p:cNvSpPr>
            <a:spLocks noGrp="1"/>
          </p:cNvSpPr>
          <p:nvPr>
            <p:ph type="ftr" idx="11"/>
          </p:nvPr>
        </p:nvSpPr>
        <p:spPr/>
        <p:txBody>
          <a:bodyPr/>
          <a:lstStyle/>
          <a:p>
            <a:r>
              <a:rPr lang="en-US" dirty="0"/>
              <a:t>Heurta, Heckl, and Rodier, 2024</a:t>
            </a:r>
          </a:p>
        </p:txBody>
      </p:sp>
      <p:sp>
        <p:nvSpPr>
          <p:cNvPr id="3" name="Slide Number Placeholder 2">
            <a:extLst>
              <a:ext uri="{FF2B5EF4-FFF2-40B4-BE49-F238E27FC236}">
                <a16:creationId xmlns:a16="http://schemas.microsoft.com/office/drawing/2014/main" id="{68C1F853-03F9-DB8A-E981-C94DA6DAA8E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Customers and Use Models</a:t>
            </a:r>
            <a:endParaRPr/>
          </a:p>
        </p:txBody>
      </p:sp>
      <p:sp>
        <p:nvSpPr>
          <p:cNvPr id="171" name="Google Shape;171;p13"/>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90000"/>
              </a:lnSpc>
              <a:spcBef>
                <a:spcPts val="0"/>
              </a:spcBef>
              <a:spcAft>
                <a:spcPts val="0"/>
              </a:spcAft>
              <a:buClr>
                <a:schemeClr val="dk1"/>
              </a:buClr>
              <a:buSzPct val="100000"/>
              <a:buNone/>
            </a:pPr>
            <a:r>
              <a:rPr lang="en-US" b="1"/>
              <a:t>Public-Access Network</a:t>
            </a:r>
            <a:endParaRPr/>
          </a:p>
          <a:p>
            <a:pPr marL="228600" lvl="0" indent="-228600" algn="l" rtl="0">
              <a:lnSpc>
                <a:spcPct val="90000"/>
              </a:lnSpc>
              <a:spcBef>
                <a:spcPts val="1000"/>
              </a:spcBef>
              <a:spcAft>
                <a:spcPts val="0"/>
              </a:spcAft>
              <a:buClr>
                <a:schemeClr val="dk1"/>
              </a:buClr>
              <a:buSzPct val="100000"/>
              <a:buChar char="•"/>
            </a:pPr>
            <a:r>
              <a:rPr lang="en-US"/>
              <a:t>In most cases, this is the recommended approach because it will yield higher utilization and revenues to support the service’s sustainability. </a:t>
            </a:r>
            <a:endParaRPr/>
          </a:p>
          <a:p>
            <a:pPr marL="228600" lvl="0" indent="-228600" algn="l" rtl="0">
              <a:lnSpc>
                <a:spcPct val="90000"/>
              </a:lnSpc>
              <a:spcBef>
                <a:spcPts val="1000"/>
              </a:spcBef>
              <a:spcAft>
                <a:spcPts val="0"/>
              </a:spcAft>
              <a:buClr>
                <a:schemeClr val="dk1"/>
              </a:buClr>
              <a:buSzPct val="100000"/>
              <a:buChar char="•"/>
            </a:pPr>
            <a:r>
              <a:rPr lang="en-US"/>
              <a:t>Scaling carsharing services is a key method of reducing fixed service costs and, thus, the monthly operation costs of carsharing vehicles.</a:t>
            </a:r>
            <a:endParaRPr/>
          </a:p>
        </p:txBody>
      </p:sp>
      <p:sp>
        <p:nvSpPr>
          <p:cNvPr id="172" name="Google Shape;172;p13"/>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90000"/>
              </a:lnSpc>
              <a:spcBef>
                <a:spcPts val="0"/>
              </a:spcBef>
              <a:spcAft>
                <a:spcPts val="0"/>
              </a:spcAft>
              <a:buClr>
                <a:schemeClr val="dk1"/>
              </a:buClr>
              <a:buSzPct val="100000"/>
              <a:buNone/>
            </a:pPr>
            <a:r>
              <a:rPr lang="en-US" b="1"/>
              <a:t>Private Network</a:t>
            </a:r>
            <a:endParaRPr/>
          </a:p>
          <a:p>
            <a:pPr marL="228600" lvl="0" indent="-228600" algn="l" rtl="0">
              <a:lnSpc>
                <a:spcPct val="90000"/>
              </a:lnSpc>
              <a:spcBef>
                <a:spcPts val="1000"/>
              </a:spcBef>
              <a:spcAft>
                <a:spcPts val="0"/>
              </a:spcAft>
              <a:buClr>
                <a:schemeClr val="dk1"/>
              </a:buClr>
              <a:buSzPct val="100000"/>
              <a:buChar char="•"/>
            </a:pPr>
            <a:r>
              <a:rPr lang="en-US"/>
              <a:t>This is an approach used at some affordable housing complexes and upscale market-rate housing. </a:t>
            </a:r>
            <a:endParaRPr/>
          </a:p>
          <a:p>
            <a:pPr marL="228600" lvl="0" indent="-228600" algn="l" rtl="0">
              <a:lnSpc>
                <a:spcPct val="90000"/>
              </a:lnSpc>
              <a:spcBef>
                <a:spcPts val="1000"/>
              </a:spcBef>
              <a:spcAft>
                <a:spcPts val="0"/>
              </a:spcAft>
              <a:buClr>
                <a:schemeClr val="dk1"/>
              </a:buClr>
              <a:buSzPct val="100000"/>
              <a:buChar char="•"/>
            </a:pPr>
            <a:r>
              <a:rPr lang="en-US"/>
              <a:t>The latter has not proved to be a sustainable model for carsharing. </a:t>
            </a:r>
            <a:endParaRPr/>
          </a:p>
          <a:p>
            <a:pPr marL="228600" lvl="0" indent="-228600" algn="l" rtl="0">
              <a:lnSpc>
                <a:spcPct val="90000"/>
              </a:lnSpc>
              <a:spcBef>
                <a:spcPts val="1000"/>
              </a:spcBef>
              <a:spcAft>
                <a:spcPts val="0"/>
              </a:spcAft>
              <a:buClr>
                <a:schemeClr val="dk1"/>
              </a:buClr>
              <a:buSzPct val="100000"/>
              <a:buChar char="•"/>
            </a:pPr>
            <a:r>
              <a:rPr lang="en-US"/>
              <a:t>The former may be hard to sustain without on-going public funding.</a:t>
            </a:r>
            <a:endParaRPr/>
          </a:p>
        </p:txBody>
      </p:sp>
      <p:sp>
        <p:nvSpPr>
          <p:cNvPr id="2" name="Footer Placeholder 1">
            <a:extLst>
              <a:ext uri="{FF2B5EF4-FFF2-40B4-BE49-F238E27FC236}">
                <a16:creationId xmlns:a16="http://schemas.microsoft.com/office/drawing/2014/main" id="{5BEABE2A-D10A-DF89-741F-DDE7A0CA3C55}"/>
              </a:ext>
            </a:extLst>
          </p:cNvPr>
          <p:cNvSpPr>
            <a:spLocks noGrp="1"/>
          </p:cNvSpPr>
          <p:nvPr>
            <p:ph type="ftr" idx="11"/>
          </p:nvPr>
        </p:nvSpPr>
        <p:spPr/>
        <p:txBody>
          <a:bodyPr/>
          <a:lstStyle/>
          <a:p>
            <a:r>
              <a:rPr lang="en-US" dirty="0"/>
              <a:t>Heurta, Heckl, and Rodier, 2024</a:t>
            </a:r>
          </a:p>
        </p:txBody>
      </p:sp>
      <p:sp>
        <p:nvSpPr>
          <p:cNvPr id="3" name="Slide Number Placeholder 2">
            <a:extLst>
              <a:ext uri="{FF2B5EF4-FFF2-40B4-BE49-F238E27FC236}">
                <a16:creationId xmlns:a16="http://schemas.microsoft.com/office/drawing/2014/main" id="{63BF68FF-5E7D-D334-E5AF-1EBF3996634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Community Engagement and Marketing</a:t>
            </a:r>
            <a:endParaRPr/>
          </a:p>
        </p:txBody>
      </p:sp>
      <p:sp>
        <p:nvSpPr>
          <p:cNvPr id="178" name="Google Shape;178;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62500" lnSpcReduction="20000"/>
          </a:bodyPr>
          <a:lstStyle/>
          <a:p>
            <a:pPr marL="228600" lvl="0" indent="-228600" algn="l" rtl="0">
              <a:lnSpc>
                <a:spcPct val="110000"/>
              </a:lnSpc>
              <a:spcBef>
                <a:spcPts val="0"/>
              </a:spcBef>
              <a:spcAft>
                <a:spcPts val="0"/>
              </a:spcAft>
              <a:buClr>
                <a:schemeClr val="dk1"/>
              </a:buClr>
              <a:buSzPct val="100000"/>
              <a:buChar char="•"/>
            </a:pPr>
            <a:r>
              <a:rPr lang="en-US" dirty="0"/>
              <a:t>Community engagement is an important part of the planning process for successful electric carsharing programs.</a:t>
            </a:r>
            <a:endParaRPr dirty="0"/>
          </a:p>
          <a:p>
            <a:pPr marL="228600" lvl="0" indent="-228600" algn="l" rtl="0">
              <a:lnSpc>
                <a:spcPct val="110000"/>
              </a:lnSpc>
              <a:spcBef>
                <a:spcPts val="1000"/>
              </a:spcBef>
              <a:spcAft>
                <a:spcPts val="0"/>
              </a:spcAft>
              <a:buClr>
                <a:schemeClr val="dk1"/>
              </a:buClr>
              <a:buSzPct val="100000"/>
              <a:buChar char="•"/>
            </a:pPr>
            <a:r>
              <a:rPr lang="en-US" dirty="0"/>
              <a:t>Carsharing organizations should connect with community-based organizations (CBOs) to incorporate features into the service that are needed by residents, as possible. </a:t>
            </a:r>
            <a:endParaRPr dirty="0"/>
          </a:p>
          <a:p>
            <a:pPr marL="228600" lvl="0" indent="-228600" algn="l" rtl="0">
              <a:lnSpc>
                <a:spcPct val="110000"/>
              </a:lnSpc>
              <a:spcBef>
                <a:spcPts val="1000"/>
              </a:spcBef>
              <a:spcAft>
                <a:spcPts val="0"/>
              </a:spcAft>
              <a:buClr>
                <a:schemeClr val="dk1"/>
              </a:buClr>
              <a:buSzPct val="100000"/>
              <a:buChar char="•"/>
            </a:pPr>
            <a:r>
              <a:rPr lang="en-US" dirty="0"/>
              <a:t>CBOs can also be important marketing partners. They can identify events and other opportunities to spread the word about the service and train potential members on how to use it.</a:t>
            </a:r>
            <a:endParaRPr dirty="0"/>
          </a:p>
          <a:p>
            <a:pPr marL="228600" lvl="0" indent="-228600" algn="l" rtl="0">
              <a:lnSpc>
                <a:spcPct val="110000"/>
              </a:lnSpc>
              <a:spcBef>
                <a:spcPts val="1000"/>
              </a:spcBef>
              <a:spcAft>
                <a:spcPts val="0"/>
              </a:spcAft>
              <a:buClr>
                <a:schemeClr val="dk1"/>
              </a:buClr>
              <a:buSzPct val="100000"/>
              <a:buChar char="•"/>
            </a:pPr>
            <a:r>
              <a:rPr lang="en-US" dirty="0"/>
              <a:t>CBOs should be compensated for their assistance.</a:t>
            </a:r>
            <a:endParaRPr dirty="0"/>
          </a:p>
          <a:p>
            <a:pPr marL="228600" lvl="0" indent="-228600" algn="l" rtl="0">
              <a:lnSpc>
                <a:spcPct val="110000"/>
              </a:lnSpc>
              <a:spcBef>
                <a:spcPts val="1000"/>
              </a:spcBef>
              <a:spcAft>
                <a:spcPts val="0"/>
              </a:spcAft>
              <a:buClr>
                <a:schemeClr val="dk1"/>
              </a:buClr>
              <a:buSzPct val="100000"/>
              <a:buChar char="•"/>
            </a:pPr>
            <a:r>
              <a:rPr lang="en-US" dirty="0"/>
              <a:t>Distributing flyers within a 2-mile radius of a carsharing station can also be helpful. If possible, engage and pay community members to perform these types of activities.</a:t>
            </a:r>
            <a:endParaRPr dirty="0"/>
          </a:p>
          <a:p>
            <a:pPr marL="228600" lvl="0" indent="-228600" algn="l" rtl="0">
              <a:lnSpc>
                <a:spcPct val="110000"/>
              </a:lnSpc>
              <a:spcBef>
                <a:spcPts val="1000"/>
              </a:spcBef>
              <a:spcAft>
                <a:spcPts val="0"/>
              </a:spcAft>
              <a:buClr>
                <a:schemeClr val="dk1"/>
              </a:buClr>
              <a:buSzPct val="100000"/>
              <a:buChar char="•"/>
            </a:pPr>
            <a:r>
              <a:rPr lang="en-US" dirty="0"/>
              <a:t>Word of mouth is critical and because of this, it may take a year of exposure to the service to generate optimal membership.</a:t>
            </a:r>
            <a:endParaRPr dirty="0"/>
          </a:p>
          <a:p>
            <a:pPr marL="228600" lvl="0" indent="-228600" algn="l" rtl="0">
              <a:lnSpc>
                <a:spcPct val="110000"/>
              </a:lnSpc>
              <a:spcBef>
                <a:spcPts val="1000"/>
              </a:spcBef>
              <a:spcAft>
                <a:spcPts val="0"/>
              </a:spcAft>
              <a:buClr>
                <a:schemeClr val="dk1"/>
              </a:buClr>
              <a:buSzPct val="100000"/>
              <a:buChar char="•"/>
            </a:pPr>
            <a:r>
              <a:rPr lang="en-US" dirty="0"/>
              <a:t>If a carsharing service scales sufficiently in a city or town, then other forms of mass media may be helpful.</a:t>
            </a:r>
            <a:endParaRPr dirty="0"/>
          </a:p>
        </p:txBody>
      </p:sp>
      <p:sp>
        <p:nvSpPr>
          <p:cNvPr id="2" name="Footer Placeholder 1">
            <a:extLst>
              <a:ext uri="{FF2B5EF4-FFF2-40B4-BE49-F238E27FC236}">
                <a16:creationId xmlns:a16="http://schemas.microsoft.com/office/drawing/2014/main" id="{9B87E671-0F4A-ED3B-AA94-DCCC2124482E}"/>
              </a:ext>
            </a:extLst>
          </p:cNvPr>
          <p:cNvSpPr>
            <a:spLocks noGrp="1"/>
          </p:cNvSpPr>
          <p:nvPr>
            <p:ph type="ftr" idx="11"/>
          </p:nvPr>
        </p:nvSpPr>
        <p:spPr/>
        <p:txBody>
          <a:bodyPr/>
          <a:lstStyle/>
          <a:p>
            <a:r>
              <a:rPr lang="en-US" dirty="0"/>
              <a:t>Heurta, Heckl, and Rodier, 2024</a:t>
            </a:r>
          </a:p>
        </p:txBody>
      </p:sp>
      <p:sp>
        <p:nvSpPr>
          <p:cNvPr id="3" name="Slide Number Placeholder 2">
            <a:extLst>
              <a:ext uri="{FF2B5EF4-FFF2-40B4-BE49-F238E27FC236}">
                <a16:creationId xmlns:a16="http://schemas.microsoft.com/office/drawing/2014/main" id="{26FC1A2C-17C2-748A-1629-9CD5072848F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Evaluation</a:t>
            </a:r>
            <a:endParaRPr/>
          </a:p>
        </p:txBody>
      </p:sp>
      <p:sp>
        <p:nvSpPr>
          <p:cNvPr id="184" name="Google Shape;184;p15"/>
          <p:cNvSpPr txBox="1">
            <a:spLocks noGrp="1"/>
          </p:cNvSpPr>
          <p:nvPr>
            <p:ph type="body" idx="1"/>
          </p:nvPr>
        </p:nvSpPr>
        <p:spPr>
          <a:xfrm>
            <a:off x="838200" y="1690689"/>
            <a:ext cx="10515600" cy="4665662"/>
          </a:xfrm>
          <a:prstGeom prst="rect">
            <a:avLst/>
          </a:prstGeom>
          <a:noFill/>
          <a:ln>
            <a:noFill/>
          </a:ln>
        </p:spPr>
        <p:txBody>
          <a:bodyPr spcFirstLastPara="1" wrap="square" lIns="91425" tIns="45700" rIns="91425" bIns="45700" anchor="t" anchorCtr="0">
            <a:normAutofit fontScale="77500" lnSpcReduction="20000"/>
          </a:bodyPr>
          <a:lstStyle/>
          <a:p>
            <a:pPr marL="228600" lvl="0" indent="-228600" algn="l" rtl="0">
              <a:lnSpc>
                <a:spcPct val="110000"/>
              </a:lnSpc>
              <a:spcAft>
                <a:spcPts val="0"/>
              </a:spcAft>
              <a:buClr>
                <a:schemeClr val="dk1"/>
              </a:buClr>
              <a:buSzPct val="100000"/>
              <a:buChar char="•"/>
            </a:pPr>
            <a:r>
              <a:rPr lang="en-US" dirty="0"/>
              <a:t>Electric carsharing services in underserved communities are new and funded largely through government grants.</a:t>
            </a:r>
            <a:endParaRPr dirty="0"/>
          </a:p>
          <a:p>
            <a:pPr marL="228600" lvl="0" indent="-228600" algn="l" rtl="0">
              <a:lnSpc>
                <a:spcPct val="110000"/>
              </a:lnSpc>
              <a:spcAft>
                <a:spcPts val="0"/>
              </a:spcAft>
              <a:buClr>
                <a:schemeClr val="dk1"/>
              </a:buClr>
              <a:buSzPct val="100000"/>
              <a:buChar char="•"/>
            </a:pPr>
            <a:r>
              <a:rPr lang="en-US" dirty="0"/>
              <a:t>Thus, it is critical to document their benefits using valid data collection, survey methods, and data analysis methods.</a:t>
            </a:r>
            <a:endParaRPr dirty="0"/>
          </a:p>
          <a:p>
            <a:pPr marL="228600" lvl="0" indent="-228600" algn="l" rtl="0">
              <a:lnSpc>
                <a:spcPct val="110000"/>
              </a:lnSpc>
              <a:spcAft>
                <a:spcPts val="0"/>
              </a:spcAft>
              <a:buClr>
                <a:schemeClr val="dk1"/>
              </a:buClr>
              <a:buSzPct val="100000"/>
              <a:buChar char="•"/>
            </a:pPr>
            <a:r>
              <a:rPr lang="en-US" dirty="0"/>
              <a:t>Partnering with a University can be an easy way to access the expertise necessary to conduct evaluations and to train the next generation of planners and researchers.</a:t>
            </a:r>
            <a:endParaRPr dirty="0"/>
          </a:p>
          <a:p>
            <a:pPr marL="228600" lvl="0" indent="-228600" algn="l" rtl="0">
              <a:lnSpc>
                <a:spcPct val="110000"/>
              </a:lnSpc>
              <a:spcAft>
                <a:spcPts val="0"/>
              </a:spcAft>
              <a:buClr>
                <a:schemeClr val="dk1"/>
              </a:buClr>
              <a:buSzPct val="100000"/>
              <a:buChar char="•"/>
            </a:pPr>
            <a:r>
              <a:rPr lang="en-US" dirty="0"/>
              <a:t>Carsharing technology typically collect data on vehicle and individual use of the service (i.e., reservations, vehicle miles travel, travel time).</a:t>
            </a:r>
            <a:endParaRPr dirty="0"/>
          </a:p>
          <a:p>
            <a:pPr marL="228600" lvl="0" indent="-228600" algn="l" rtl="0">
              <a:lnSpc>
                <a:spcPct val="110000"/>
              </a:lnSpc>
              <a:spcAft>
                <a:spcPts val="0"/>
              </a:spcAft>
              <a:buClr>
                <a:schemeClr val="dk1"/>
              </a:buClr>
              <a:buSzPct val="100000"/>
              <a:buChar char="•"/>
            </a:pPr>
            <a:r>
              <a:rPr lang="en-US" dirty="0"/>
              <a:t>Surveys can be used to measure how the service improves access to destinations for low-income members and greenhouse gas emissions through changes in mode choice, conventional vehicle miles travel, and electric miles travel.    </a:t>
            </a:r>
            <a:endParaRPr dirty="0"/>
          </a:p>
        </p:txBody>
      </p:sp>
      <p:sp>
        <p:nvSpPr>
          <p:cNvPr id="2" name="Footer Placeholder 1">
            <a:extLst>
              <a:ext uri="{FF2B5EF4-FFF2-40B4-BE49-F238E27FC236}">
                <a16:creationId xmlns:a16="http://schemas.microsoft.com/office/drawing/2014/main" id="{BB29538C-C768-BE05-573C-EF0383E1E72E}"/>
              </a:ext>
            </a:extLst>
          </p:cNvPr>
          <p:cNvSpPr>
            <a:spLocks noGrp="1"/>
          </p:cNvSpPr>
          <p:nvPr>
            <p:ph type="ftr" idx="11"/>
          </p:nvPr>
        </p:nvSpPr>
        <p:spPr/>
        <p:txBody>
          <a:bodyPr/>
          <a:lstStyle/>
          <a:p>
            <a:r>
              <a:rPr lang="en-US" dirty="0"/>
              <a:t>Heurta, Heckl, and Rodier, 2024</a:t>
            </a:r>
          </a:p>
        </p:txBody>
      </p:sp>
      <p:sp>
        <p:nvSpPr>
          <p:cNvPr id="3" name="Slide Number Placeholder 2">
            <a:extLst>
              <a:ext uri="{FF2B5EF4-FFF2-40B4-BE49-F238E27FC236}">
                <a16:creationId xmlns:a16="http://schemas.microsoft.com/office/drawing/2014/main" id="{17B541E2-8C89-07CB-0F5F-C187610345A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6000"/>
              <a:buFont typeface="Play"/>
              <a:buNone/>
            </a:pPr>
            <a:r>
              <a:rPr lang="en-US"/>
              <a:t>Organizational Considerations</a:t>
            </a:r>
            <a:endParaRPr/>
          </a:p>
        </p:txBody>
      </p:sp>
      <p:sp>
        <p:nvSpPr>
          <p:cNvPr id="190" name="Google Shape;190;p1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757575"/>
              </a:buClr>
              <a:buSzPts val="2400"/>
              <a:buNone/>
            </a:pPr>
            <a:endParaRPr/>
          </a:p>
        </p:txBody>
      </p:sp>
      <p:sp>
        <p:nvSpPr>
          <p:cNvPr id="2" name="Footer Placeholder 1">
            <a:extLst>
              <a:ext uri="{FF2B5EF4-FFF2-40B4-BE49-F238E27FC236}">
                <a16:creationId xmlns:a16="http://schemas.microsoft.com/office/drawing/2014/main" id="{A39CE431-F198-5CF8-5801-49B0314730BB}"/>
              </a:ext>
            </a:extLst>
          </p:cNvPr>
          <p:cNvSpPr>
            <a:spLocks noGrp="1"/>
          </p:cNvSpPr>
          <p:nvPr>
            <p:ph type="ftr" idx="11"/>
          </p:nvPr>
        </p:nvSpPr>
        <p:spPr/>
        <p:txBody>
          <a:bodyPr/>
          <a:lstStyle/>
          <a:p>
            <a:r>
              <a:rPr lang="en-US" dirty="0"/>
              <a:t>Heurta, Heckl, and Rodier, 2024</a:t>
            </a:r>
          </a:p>
        </p:txBody>
      </p:sp>
      <p:sp>
        <p:nvSpPr>
          <p:cNvPr id="3" name="Slide Number Placeholder 2">
            <a:extLst>
              <a:ext uri="{FF2B5EF4-FFF2-40B4-BE49-F238E27FC236}">
                <a16:creationId xmlns:a16="http://schemas.microsoft.com/office/drawing/2014/main" id="{F62CC5E8-4935-5F40-4721-B615728F395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Legal Entity</a:t>
            </a:r>
            <a:endParaRPr/>
          </a:p>
        </p:txBody>
      </p:sp>
      <p:sp>
        <p:nvSpPr>
          <p:cNvPr id="196" name="Google Shape;196;p18"/>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p>
            <a:pPr marL="0" lvl="0" indent="0" algn="l" rtl="0">
              <a:lnSpc>
                <a:spcPct val="110000"/>
              </a:lnSpc>
              <a:spcBef>
                <a:spcPts val="0"/>
              </a:spcBef>
              <a:spcAft>
                <a:spcPts val="0"/>
              </a:spcAft>
              <a:buClr>
                <a:srgbClr val="000000"/>
              </a:buClr>
              <a:buSzPts val="2400"/>
              <a:buNone/>
            </a:pPr>
            <a:r>
              <a:rPr lang="en-US" sz="2400" b="0" i="0" u="none" strike="noStrike">
                <a:solidFill>
                  <a:srgbClr val="000000"/>
                </a:solidFill>
              </a:rPr>
              <a:t>A carsharing </a:t>
            </a:r>
            <a:r>
              <a:rPr lang="en-US" sz="2400">
                <a:solidFill>
                  <a:srgbClr val="000000"/>
                </a:solidFill>
              </a:rPr>
              <a:t>service may choose to operate through several </a:t>
            </a:r>
            <a:r>
              <a:rPr lang="en-US" sz="2400" b="0" i="0" u="none" strike="noStrike">
                <a:solidFill>
                  <a:srgbClr val="000000"/>
                </a:solidFill>
              </a:rPr>
              <a:t>organization structures, including:</a:t>
            </a:r>
            <a:endParaRPr/>
          </a:p>
          <a:p>
            <a:pPr marL="228600" lvl="1" indent="-228600" algn="l" rtl="0">
              <a:lnSpc>
                <a:spcPct val="110000"/>
              </a:lnSpc>
              <a:spcBef>
                <a:spcPts val="1000"/>
              </a:spcBef>
              <a:spcAft>
                <a:spcPts val="0"/>
              </a:spcAft>
              <a:buClr>
                <a:srgbClr val="000000"/>
              </a:buClr>
              <a:buSzPts val="2400"/>
              <a:buChar char="•"/>
            </a:pPr>
            <a:r>
              <a:rPr lang="en-US">
                <a:solidFill>
                  <a:srgbClr val="000000"/>
                </a:solidFill>
              </a:rPr>
              <a:t>5</a:t>
            </a:r>
            <a:r>
              <a:rPr lang="en-US" b="0" i="0" u="none" strike="noStrike">
                <a:solidFill>
                  <a:srgbClr val="000000"/>
                </a:solidFill>
              </a:rPr>
              <a:t>01(c) (3) Not-for-profit</a:t>
            </a:r>
            <a:endParaRPr/>
          </a:p>
          <a:p>
            <a:pPr marL="228600" lvl="1" indent="-228600" algn="l" rtl="0">
              <a:lnSpc>
                <a:spcPct val="110000"/>
              </a:lnSpc>
              <a:spcBef>
                <a:spcPts val="1000"/>
              </a:spcBef>
              <a:spcAft>
                <a:spcPts val="0"/>
              </a:spcAft>
              <a:buClr>
                <a:srgbClr val="000000"/>
              </a:buClr>
              <a:buSzPts val="2400"/>
              <a:buChar char="•"/>
            </a:pPr>
            <a:r>
              <a:rPr lang="en-US" b="0" i="0" u="none" strike="noStrike">
                <a:solidFill>
                  <a:srgbClr val="000000"/>
                </a:solidFill>
              </a:rPr>
              <a:t>For-profit benefit corporation</a:t>
            </a:r>
            <a:endParaRPr/>
          </a:p>
          <a:p>
            <a:pPr marL="228600" lvl="1" indent="-228600" algn="l" rtl="0">
              <a:lnSpc>
                <a:spcPct val="110000"/>
              </a:lnSpc>
              <a:spcBef>
                <a:spcPts val="1000"/>
              </a:spcBef>
              <a:spcAft>
                <a:spcPts val="0"/>
              </a:spcAft>
              <a:buClr>
                <a:srgbClr val="000000"/>
              </a:buClr>
              <a:buSzPts val="2400"/>
              <a:buChar char="•"/>
            </a:pPr>
            <a:r>
              <a:rPr lang="en-US" b="0" i="0" u="none" strike="noStrike">
                <a:solidFill>
                  <a:srgbClr val="000000"/>
                </a:solidFill>
              </a:rPr>
              <a:t>Employee-owned co-operative</a:t>
            </a:r>
            <a:endParaRPr/>
          </a:p>
          <a:p>
            <a:pPr marL="228600" lvl="1" indent="-228600" algn="l" rtl="0">
              <a:lnSpc>
                <a:spcPct val="110000"/>
              </a:lnSpc>
              <a:spcBef>
                <a:spcPts val="1000"/>
              </a:spcBef>
              <a:spcAft>
                <a:spcPts val="0"/>
              </a:spcAft>
              <a:buClr>
                <a:srgbClr val="000000"/>
              </a:buClr>
              <a:buSzPts val="2400"/>
              <a:buChar char="•"/>
            </a:pPr>
            <a:r>
              <a:rPr lang="en-US" b="0" i="0" u="none" strike="noStrike">
                <a:solidFill>
                  <a:srgbClr val="000000"/>
                </a:solidFill>
              </a:rPr>
              <a:t>LLC owned by a not-for-profit, and</a:t>
            </a:r>
            <a:endParaRPr/>
          </a:p>
          <a:p>
            <a:pPr marL="228600" lvl="1" indent="-228600" algn="l" rtl="0">
              <a:lnSpc>
                <a:spcPct val="110000"/>
              </a:lnSpc>
              <a:spcBef>
                <a:spcPts val="1000"/>
              </a:spcBef>
              <a:spcAft>
                <a:spcPts val="0"/>
              </a:spcAft>
              <a:buClr>
                <a:srgbClr val="000000"/>
              </a:buClr>
              <a:buSzPts val="2400"/>
              <a:buChar char="•"/>
            </a:pPr>
            <a:r>
              <a:rPr lang="en-US" b="0" i="0" u="none" strike="noStrike">
                <a:solidFill>
                  <a:srgbClr val="000000"/>
                </a:solidFill>
              </a:rPr>
              <a:t>A not-for-profit that owns an LLC for housing the fleet</a:t>
            </a:r>
            <a:endParaRPr/>
          </a:p>
        </p:txBody>
      </p:sp>
      <p:sp>
        <p:nvSpPr>
          <p:cNvPr id="197" name="Google Shape;197;p18"/>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fontScale="25000" lnSpcReduction="20000"/>
          </a:bodyPr>
          <a:lstStyle/>
          <a:p>
            <a:pPr marL="0" lvl="0" indent="0" algn="l" rtl="0">
              <a:lnSpc>
                <a:spcPct val="110000"/>
              </a:lnSpc>
              <a:spcBef>
                <a:spcPts val="0"/>
              </a:spcBef>
              <a:spcAft>
                <a:spcPts val="0"/>
              </a:spcAft>
              <a:buClr>
                <a:srgbClr val="000000"/>
              </a:buClr>
              <a:buSzPct val="100000"/>
              <a:buNone/>
            </a:pPr>
            <a:r>
              <a:rPr lang="en-US" sz="9600" b="0" i="0" u="none" strike="noStrike" dirty="0">
                <a:solidFill>
                  <a:srgbClr val="000000"/>
                </a:solidFill>
              </a:rPr>
              <a:t>The choice of these structures will likely depend on the carsharing service’s ability to: </a:t>
            </a:r>
            <a:endParaRPr dirty="0"/>
          </a:p>
          <a:p>
            <a:pPr marL="228600" lvl="1" indent="-228600">
              <a:lnSpc>
                <a:spcPct val="110000"/>
              </a:lnSpc>
              <a:spcBef>
                <a:spcPts val="1000"/>
              </a:spcBef>
              <a:buClr>
                <a:srgbClr val="000000"/>
              </a:buClr>
              <a:buSzPct val="100000"/>
            </a:pPr>
            <a:r>
              <a:rPr lang="en-US" sz="10000" b="0" i="0" u="none" strike="noStrike" dirty="0">
                <a:solidFill>
                  <a:srgbClr val="000000"/>
                </a:solidFill>
              </a:rPr>
              <a:t>Achieve its mission, vision, and values,</a:t>
            </a:r>
            <a:endParaRPr dirty="0"/>
          </a:p>
          <a:p>
            <a:pPr marL="228600" lvl="1" indent="-228600">
              <a:lnSpc>
                <a:spcPct val="110000"/>
              </a:lnSpc>
              <a:spcBef>
                <a:spcPts val="1000"/>
              </a:spcBef>
              <a:buClr>
                <a:srgbClr val="000000"/>
              </a:buClr>
              <a:buSzPct val="100000"/>
            </a:pPr>
            <a:r>
              <a:rPr lang="en-US" sz="10000" dirty="0">
                <a:solidFill>
                  <a:srgbClr val="000000"/>
                </a:solidFill>
              </a:rPr>
              <a:t>I</a:t>
            </a:r>
            <a:r>
              <a:rPr lang="en-US" sz="10000" b="0" i="0" u="none" strike="noStrike" dirty="0">
                <a:solidFill>
                  <a:srgbClr val="000000"/>
                </a:solidFill>
              </a:rPr>
              <a:t>solate risks,</a:t>
            </a:r>
            <a:endParaRPr dirty="0"/>
          </a:p>
          <a:p>
            <a:pPr marL="228600" lvl="1" indent="-228600">
              <a:lnSpc>
                <a:spcPct val="110000"/>
              </a:lnSpc>
              <a:spcBef>
                <a:spcPts val="1000"/>
              </a:spcBef>
              <a:buClr>
                <a:srgbClr val="000000"/>
              </a:buClr>
              <a:buSzPct val="100000"/>
            </a:pPr>
            <a:r>
              <a:rPr lang="en-US" sz="10000" dirty="0">
                <a:solidFill>
                  <a:srgbClr val="000000"/>
                </a:solidFill>
              </a:rPr>
              <a:t>O</a:t>
            </a:r>
            <a:r>
              <a:rPr lang="en-US" sz="10000" b="0" i="0" u="none" strike="noStrike" dirty="0">
                <a:solidFill>
                  <a:srgbClr val="000000"/>
                </a:solidFill>
              </a:rPr>
              <a:t>btain and maintain auto insurance,</a:t>
            </a:r>
            <a:endParaRPr dirty="0"/>
          </a:p>
          <a:p>
            <a:pPr marL="228600" lvl="1" indent="-228600">
              <a:lnSpc>
                <a:spcPct val="110000"/>
              </a:lnSpc>
              <a:spcBef>
                <a:spcPts val="1000"/>
              </a:spcBef>
              <a:buClr>
                <a:srgbClr val="000000"/>
              </a:buClr>
              <a:buSzPct val="100000"/>
            </a:pPr>
            <a:r>
              <a:rPr lang="en-US" sz="10000" dirty="0">
                <a:solidFill>
                  <a:srgbClr val="000000"/>
                </a:solidFill>
              </a:rPr>
              <a:t>Provide e</a:t>
            </a:r>
            <a:r>
              <a:rPr lang="en-US" sz="10000" b="0" i="0" u="none" strike="noStrike" dirty="0">
                <a:solidFill>
                  <a:srgbClr val="000000"/>
                </a:solidFill>
              </a:rPr>
              <a:t>mployee benefits, and </a:t>
            </a:r>
            <a:endParaRPr dirty="0"/>
          </a:p>
          <a:p>
            <a:pPr marL="228600" lvl="1" indent="-228600">
              <a:lnSpc>
                <a:spcPct val="110000"/>
              </a:lnSpc>
              <a:spcBef>
                <a:spcPts val="1000"/>
              </a:spcBef>
              <a:buClr>
                <a:srgbClr val="000000"/>
              </a:buClr>
              <a:buSzPct val="100000"/>
            </a:pPr>
            <a:r>
              <a:rPr lang="en-US" sz="10000" dirty="0">
                <a:solidFill>
                  <a:srgbClr val="000000"/>
                </a:solidFill>
              </a:rPr>
              <a:t>Lower core business costs.</a:t>
            </a:r>
            <a:endParaRPr sz="10000" b="0" dirty="0"/>
          </a:p>
          <a:p>
            <a:pPr marL="0" lvl="0" indent="0" algn="l" rtl="0">
              <a:lnSpc>
                <a:spcPct val="90000"/>
              </a:lnSpc>
              <a:spcBef>
                <a:spcPts val="1000"/>
              </a:spcBef>
              <a:spcAft>
                <a:spcPts val="0"/>
              </a:spcAft>
              <a:buClr>
                <a:schemeClr val="dk1"/>
              </a:buClr>
              <a:buSzPct val="100000"/>
              <a:buNone/>
            </a:pPr>
            <a:br>
              <a:rPr lang="en-US" dirty="0"/>
            </a:br>
            <a:endParaRPr dirty="0"/>
          </a:p>
          <a:p>
            <a:pPr marL="228600" lvl="0" indent="-184150" algn="l" rtl="0">
              <a:lnSpc>
                <a:spcPct val="90000"/>
              </a:lnSpc>
              <a:spcBef>
                <a:spcPts val="1000"/>
              </a:spcBef>
              <a:spcAft>
                <a:spcPts val="0"/>
              </a:spcAft>
              <a:buClr>
                <a:schemeClr val="dk1"/>
              </a:buClr>
              <a:buSzPct val="100000"/>
              <a:buNone/>
            </a:pPr>
            <a:endParaRPr dirty="0"/>
          </a:p>
        </p:txBody>
      </p:sp>
      <p:sp>
        <p:nvSpPr>
          <p:cNvPr id="2" name="Footer Placeholder 1">
            <a:extLst>
              <a:ext uri="{FF2B5EF4-FFF2-40B4-BE49-F238E27FC236}">
                <a16:creationId xmlns:a16="http://schemas.microsoft.com/office/drawing/2014/main" id="{48D7D874-916D-EDD6-5F2A-355B03FF7E8C}"/>
              </a:ext>
            </a:extLst>
          </p:cNvPr>
          <p:cNvSpPr>
            <a:spLocks noGrp="1"/>
          </p:cNvSpPr>
          <p:nvPr>
            <p:ph type="ftr" idx="11"/>
          </p:nvPr>
        </p:nvSpPr>
        <p:spPr/>
        <p:txBody>
          <a:bodyPr/>
          <a:lstStyle/>
          <a:p>
            <a:r>
              <a:rPr lang="en-US" dirty="0"/>
              <a:t>Heurta, Heckl, and Rodier, 2024</a:t>
            </a:r>
          </a:p>
        </p:txBody>
      </p:sp>
      <p:sp>
        <p:nvSpPr>
          <p:cNvPr id="3" name="Slide Number Placeholder 2">
            <a:extLst>
              <a:ext uri="{FF2B5EF4-FFF2-40B4-BE49-F238E27FC236}">
                <a16:creationId xmlns:a16="http://schemas.microsoft.com/office/drawing/2014/main" id="{E2667EAA-8569-76A0-8750-9CE4EFFE2B8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Organizational Staffing</a:t>
            </a:r>
            <a:endParaRPr/>
          </a:p>
        </p:txBody>
      </p:sp>
      <p:sp>
        <p:nvSpPr>
          <p:cNvPr id="203" name="Google Shape;203;p19"/>
          <p:cNvSpPr txBox="1">
            <a:spLocks noGrp="1"/>
          </p:cNvSpPr>
          <p:nvPr>
            <p:ph type="body" idx="1"/>
          </p:nvPr>
        </p:nvSpPr>
        <p:spPr>
          <a:xfrm>
            <a:off x="838199" y="1623526"/>
            <a:ext cx="10189029" cy="4450703"/>
          </a:xfrm>
          <a:prstGeom prst="rect">
            <a:avLst/>
          </a:prstGeom>
          <a:noFill/>
          <a:ln>
            <a:noFill/>
          </a:ln>
        </p:spPr>
        <p:txBody>
          <a:bodyPr spcFirstLastPara="1" wrap="square" lIns="91425" tIns="45700" rIns="91425" bIns="45700" anchor="t" anchorCtr="0">
            <a:normAutofit fontScale="25000" lnSpcReduction="20000"/>
          </a:bodyPr>
          <a:lstStyle/>
          <a:p>
            <a:pPr marL="228600" lvl="0" indent="-228600" algn="l" rtl="0">
              <a:lnSpc>
                <a:spcPct val="110000"/>
              </a:lnSpc>
              <a:spcBef>
                <a:spcPts val="0"/>
              </a:spcBef>
              <a:spcAft>
                <a:spcPts val="0"/>
              </a:spcAft>
              <a:buClr>
                <a:srgbClr val="000000"/>
              </a:buClr>
              <a:buSzPct val="100000"/>
              <a:buChar char="•"/>
            </a:pPr>
            <a:r>
              <a:rPr lang="en-US" sz="8000" b="0" i="0" u="none" strike="noStrike" dirty="0">
                <a:solidFill>
                  <a:srgbClr val="000000"/>
                </a:solidFill>
              </a:rPr>
              <a:t>Like any business, staffing is critical to providing high-quality</a:t>
            </a:r>
            <a:r>
              <a:rPr lang="en-US" sz="8000" dirty="0">
                <a:solidFill>
                  <a:srgbClr val="000000"/>
                </a:solidFill>
              </a:rPr>
              <a:t> services that are responsive to customer needs and sustaining expanding operations. </a:t>
            </a:r>
            <a:endParaRPr dirty="0"/>
          </a:p>
          <a:p>
            <a:pPr marL="228600" lvl="0" indent="-228600" algn="l" rtl="0">
              <a:lnSpc>
                <a:spcPct val="110000"/>
              </a:lnSpc>
              <a:spcBef>
                <a:spcPts val="1000"/>
              </a:spcBef>
              <a:spcAft>
                <a:spcPts val="0"/>
              </a:spcAft>
              <a:buClr>
                <a:srgbClr val="000000"/>
              </a:buClr>
              <a:buSzPct val="100000"/>
              <a:buChar char="•"/>
            </a:pPr>
            <a:r>
              <a:rPr lang="en-US" sz="8000" dirty="0">
                <a:solidFill>
                  <a:srgbClr val="000000"/>
                </a:solidFill>
              </a:rPr>
              <a:t>Importantly, carsharing services can provide good</a:t>
            </a:r>
            <a:r>
              <a:rPr lang="en-US" sz="8000" b="0" i="0" u="none" strike="noStrike" dirty="0">
                <a:solidFill>
                  <a:srgbClr val="000000"/>
                </a:solidFill>
              </a:rPr>
              <a:t>-paying jobs with opportunities for advancement </a:t>
            </a:r>
            <a:r>
              <a:rPr lang="en-US" sz="8000" dirty="0">
                <a:solidFill>
                  <a:srgbClr val="000000"/>
                </a:solidFill>
              </a:rPr>
              <a:t>in the underserved communities they serve. </a:t>
            </a:r>
            <a:endParaRPr sz="8000" b="0" i="0" u="none" strike="noStrike" dirty="0">
              <a:solidFill>
                <a:srgbClr val="000000"/>
              </a:solidFill>
            </a:endParaRPr>
          </a:p>
          <a:p>
            <a:pPr marL="228600" lvl="0" indent="-228600" algn="l" rtl="0">
              <a:lnSpc>
                <a:spcPct val="110000"/>
              </a:lnSpc>
              <a:spcBef>
                <a:spcPts val="1000"/>
              </a:spcBef>
              <a:spcAft>
                <a:spcPts val="0"/>
              </a:spcAft>
              <a:buClr>
                <a:srgbClr val="000000"/>
              </a:buClr>
              <a:buSzPct val="100000"/>
              <a:buChar char="•"/>
            </a:pPr>
            <a:r>
              <a:rPr lang="en-US" sz="8000" b="0" i="0" u="none" strike="noStrike" dirty="0">
                <a:solidFill>
                  <a:srgbClr val="000000"/>
                </a:solidFill>
              </a:rPr>
              <a:t>It is essential to </a:t>
            </a:r>
            <a:r>
              <a:rPr lang="en-US" sz="8000" dirty="0">
                <a:solidFill>
                  <a:srgbClr val="000000"/>
                </a:solidFill>
              </a:rPr>
              <a:t>i</a:t>
            </a:r>
            <a:r>
              <a:rPr lang="en-US" sz="8000" b="0" i="0" u="none" strike="noStrike" dirty="0">
                <a:solidFill>
                  <a:srgbClr val="000000"/>
                </a:solidFill>
              </a:rPr>
              <a:t>nvest in staff, grow leadership, and foster team cohesion. </a:t>
            </a:r>
            <a:endParaRPr sz="8000" b="0" dirty="0"/>
          </a:p>
          <a:p>
            <a:pPr marL="228600" lvl="0" indent="-228600" algn="l" rtl="0">
              <a:lnSpc>
                <a:spcPct val="110000"/>
              </a:lnSpc>
              <a:spcBef>
                <a:spcPts val="1000"/>
              </a:spcBef>
              <a:spcAft>
                <a:spcPts val="0"/>
              </a:spcAft>
              <a:buClr>
                <a:srgbClr val="000000"/>
              </a:buClr>
              <a:buSzPct val="100000"/>
              <a:buChar char="•"/>
            </a:pPr>
            <a:r>
              <a:rPr lang="en-US" sz="8000" b="0" i="0" u="none" strike="noStrike" dirty="0">
                <a:solidFill>
                  <a:srgbClr val="000000"/>
                </a:solidFill>
              </a:rPr>
              <a:t>A staffing structure could include:</a:t>
            </a:r>
            <a:endParaRPr dirty="0"/>
          </a:p>
          <a:p>
            <a:pPr marL="685800" lvl="1" indent="-228600" algn="l" rtl="0">
              <a:lnSpc>
                <a:spcPct val="110000"/>
              </a:lnSpc>
              <a:spcBef>
                <a:spcPts val="500"/>
              </a:spcBef>
              <a:spcAft>
                <a:spcPts val="0"/>
              </a:spcAft>
              <a:buClr>
                <a:srgbClr val="000000"/>
              </a:buClr>
              <a:buSzPct val="100000"/>
              <a:buChar char="•"/>
            </a:pPr>
            <a:r>
              <a:rPr lang="en-US" sz="8000" b="0" i="0" u="none" strike="noStrike" dirty="0">
                <a:solidFill>
                  <a:srgbClr val="000000"/>
                </a:solidFill>
              </a:rPr>
              <a:t>Executive leadership (CEO and COO), who manage the organizations’ finances, programs, and strategic expansion.</a:t>
            </a:r>
            <a:endParaRPr dirty="0"/>
          </a:p>
          <a:p>
            <a:pPr marL="685800" lvl="1" indent="-228600" algn="l" rtl="0">
              <a:lnSpc>
                <a:spcPct val="110000"/>
              </a:lnSpc>
              <a:spcBef>
                <a:spcPts val="500"/>
              </a:spcBef>
              <a:spcAft>
                <a:spcPts val="0"/>
              </a:spcAft>
              <a:buClr>
                <a:srgbClr val="000000"/>
              </a:buClr>
              <a:buSzPct val="100000"/>
              <a:buChar char="•"/>
            </a:pPr>
            <a:r>
              <a:rPr lang="en-US" sz="8000" b="0" i="0" u="none" strike="noStrike" dirty="0">
                <a:solidFill>
                  <a:srgbClr val="000000"/>
                </a:solidFill>
              </a:rPr>
              <a:t>Management, including fleet and </a:t>
            </a:r>
            <a:r>
              <a:rPr lang="en-US" sz="8000" dirty="0">
                <a:solidFill>
                  <a:srgbClr val="000000"/>
                </a:solidFill>
              </a:rPr>
              <a:t>c</a:t>
            </a:r>
            <a:r>
              <a:rPr lang="en-US" sz="8000" b="0" i="0" u="none" strike="noStrike" dirty="0">
                <a:solidFill>
                  <a:srgbClr val="000000"/>
                </a:solidFill>
              </a:rPr>
              <a:t>ustomer service managers, supported by</a:t>
            </a:r>
            <a:endParaRPr dirty="0"/>
          </a:p>
          <a:p>
            <a:pPr marL="1143000" lvl="2" indent="-228600" algn="l" rtl="0">
              <a:lnSpc>
                <a:spcPct val="110000"/>
              </a:lnSpc>
              <a:spcBef>
                <a:spcPts val="500"/>
              </a:spcBef>
              <a:spcAft>
                <a:spcPts val="0"/>
              </a:spcAft>
              <a:buClr>
                <a:srgbClr val="000000"/>
              </a:buClr>
              <a:buSzPct val="100000"/>
              <a:buChar char="•"/>
            </a:pPr>
            <a:r>
              <a:rPr lang="en-US" sz="8000" b="0" i="0" u="none" strike="noStrike" dirty="0">
                <a:solidFill>
                  <a:srgbClr val="000000"/>
                </a:solidFill>
              </a:rPr>
              <a:t>1.5 Full Time Equivalent (FTE) for fleet associates per 40 vehicles and </a:t>
            </a:r>
            <a:endParaRPr dirty="0"/>
          </a:p>
          <a:p>
            <a:pPr marL="1143000" lvl="4" indent="-228600" algn="l" rtl="0">
              <a:lnSpc>
                <a:spcPct val="110000"/>
              </a:lnSpc>
              <a:spcBef>
                <a:spcPts val="1000"/>
              </a:spcBef>
              <a:spcAft>
                <a:spcPts val="0"/>
              </a:spcAft>
              <a:buClr>
                <a:srgbClr val="000000"/>
              </a:buClr>
              <a:buSzPct val="100000"/>
              <a:buChar char="•"/>
            </a:pPr>
            <a:r>
              <a:rPr lang="en-US" sz="8000" b="0" i="0" u="none" strike="noStrike" dirty="0">
                <a:solidFill>
                  <a:srgbClr val="000000"/>
                </a:solidFill>
              </a:rPr>
              <a:t>1.5 FTE customer service associates per 600 active and non-active members</a:t>
            </a:r>
            <a:endParaRPr dirty="0"/>
          </a:p>
          <a:p>
            <a:pPr marL="685800" lvl="2" indent="-228600" algn="l" rtl="0">
              <a:lnSpc>
                <a:spcPct val="110000"/>
              </a:lnSpc>
              <a:spcBef>
                <a:spcPts val="1000"/>
              </a:spcBef>
              <a:spcAft>
                <a:spcPts val="0"/>
              </a:spcAft>
              <a:buClr>
                <a:srgbClr val="000000"/>
              </a:buClr>
              <a:buSzPct val="100000"/>
              <a:buChar char="•"/>
            </a:pPr>
            <a:r>
              <a:rPr lang="en-US" sz="8000" b="0" i="0" u="none" strike="noStrike" dirty="0">
                <a:solidFill>
                  <a:srgbClr val="000000"/>
                </a:solidFill>
              </a:rPr>
              <a:t>Contractors as needed for special projects.</a:t>
            </a:r>
            <a:endParaRPr dirty="0"/>
          </a:p>
          <a:p>
            <a:pPr marL="0" lvl="0" indent="0" algn="l" rtl="0">
              <a:lnSpc>
                <a:spcPct val="90000"/>
              </a:lnSpc>
              <a:spcBef>
                <a:spcPts val="0"/>
              </a:spcBef>
              <a:spcAft>
                <a:spcPts val="0"/>
              </a:spcAft>
              <a:buClr>
                <a:schemeClr val="dk1"/>
              </a:buClr>
              <a:buSzPct val="100000"/>
              <a:buNone/>
            </a:pPr>
            <a:br>
              <a:rPr lang="en-US" b="0" dirty="0"/>
            </a:br>
            <a:endParaRPr dirty="0"/>
          </a:p>
        </p:txBody>
      </p:sp>
      <p:sp>
        <p:nvSpPr>
          <p:cNvPr id="2" name="Footer Placeholder 1">
            <a:extLst>
              <a:ext uri="{FF2B5EF4-FFF2-40B4-BE49-F238E27FC236}">
                <a16:creationId xmlns:a16="http://schemas.microsoft.com/office/drawing/2014/main" id="{F73DB560-14D3-8975-26B2-697642529C88}"/>
              </a:ext>
            </a:extLst>
          </p:cNvPr>
          <p:cNvSpPr>
            <a:spLocks noGrp="1"/>
          </p:cNvSpPr>
          <p:nvPr>
            <p:ph type="ftr" idx="11"/>
          </p:nvPr>
        </p:nvSpPr>
        <p:spPr/>
        <p:txBody>
          <a:bodyPr/>
          <a:lstStyle/>
          <a:p>
            <a:r>
              <a:rPr lang="en-US" dirty="0"/>
              <a:t>Heurta, Heckl, and Rodier, 2024</a:t>
            </a:r>
          </a:p>
        </p:txBody>
      </p:sp>
      <p:sp>
        <p:nvSpPr>
          <p:cNvPr id="3" name="Slide Number Placeholder 2">
            <a:extLst>
              <a:ext uri="{FF2B5EF4-FFF2-40B4-BE49-F238E27FC236}">
                <a16:creationId xmlns:a16="http://schemas.microsoft.com/office/drawing/2014/main" id="{26108811-34B6-AA6A-F367-BD51CF7BB78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55E6C91-16DF-52F5-26CB-13E5235C57FE}"/>
              </a:ext>
            </a:extLst>
          </p:cNvPr>
          <p:cNvSpPr>
            <a:spLocks noGrp="1"/>
          </p:cNvSpPr>
          <p:nvPr>
            <p:ph type="title"/>
          </p:nvPr>
        </p:nvSpPr>
        <p:spPr/>
        <p:txBody>
          <a:bodyPr/>
          <a:lstStyle/>
          <a:p>
            <a:r>
              <a:rPr lang="en-US" dirty="0"/>
              <a:t>Table of Contents</a:t>
            </a:r>
          </a:p>
        </p:txBody>
      </p:sp>
      <p:sp>
        <p:nvSpPr>
          <p:cNvPr id="5" name="Text Placeholder 4">
            <a:extLst>
              <a:ext uri="{FF2B5EF4-FFF2-40B4-BE49-F238E27FC236}">
                <a16:creationId xmlns:a16="http://schemas.microsoft.com/office/drawing/2014/main" id="{F03A4F40-2811-39D0-E34F-848388677477}"/>
              </a:ext>
            </a:extLst>
          </p:cNvPr>
          <p:cNvSpPr>
            <a:spLocks noGrp="1"/>
          </p:cNvSpPr>
          <p:nvPr>
            <p:ph type="body" idx="1"/>
          </p:nvPr>
        </p:nvSpPr>
        <p:spPr/>
        <p:txBody>
          <a:bodyPr>
            <a:normAutofit lnSpcReduction="10000"/>
          </a:bodyPr>
          <a:lstStyle/>
          <a:p>
            <a:r>
              <a:rPr lang="en-US" sz="1600" dirty="0"/>
              <a:t>Introduction</a:t>
            </a:r>
          </a:p>
          <a:p>
            <a:pPr lvl="1"/>
            <a:r>
              <a:rPr lang="en-US" sz="1400" dirty="0"/>
              <a:t>Motivation for Tool-Kit</a:t>
            </a:r>
          </a:p>
          <a:p>
            <a:pPr lvl="1"/>
            <a:r>
              <a:rPr lang="en-US" sz="1400" dirty="0"/>
              <a:t>About Míocar’s Mission</a:t>
            </a:r>
          </a:p>
          <a:p>
            <a:pPr lvl="1"/>
            <a:r>
              <a:rPr lang="en-US" sz="1400" dirty="0"/>
              <a:t>Benefits of Electric Carsharing</a:t>
            </a:r>
          </a:p>
          <a:p>
            <a:pPr lvl="1"/>
            <a:r>
              <a:rPr lang="en-US" sz="1400" dirty="0"/>
              <a:t>Challenges of Electric Carsharing</a:t>
            </a:r>
          </a:p>
          <a:p>
            <a:r>
              <a:rPr lang="en-US" sz="1600" dirty="0"/>
              <a:t>System Design</a:t>
            </a:r>
          </a:p>
          <a:p>
            <a:pPr lvl="1"/>
            <a:r>
              <a:rPr lang="en-US" sz="1400" dirty="0"/>
              <a:t>Funding</a:t>
            </a:r>
          </a:p>
          <a:p>
            <a:pPr lvl="1"/>
            <a:r>
              <a:rPr lang="en-US" sz="1400" dirty="0"/>
              <a:t>Carsharing Service Model Options</a:t>
            </a:r>
          </a:p>
          <a:p>
            <a:pPr lvl="1"/>
            <a:r>
              <a:rPr lang="en-US" sz="1400" dirty="0"/>
              <a:t>Site Selection and Community Needs</a:t>
            </a:r>
          </a:p>
          <a:p>
            <a:pPr lvl="1"/>
            <a:r>
              <a:rPr lang="en-US" sz="1400" dirty="0"/>
              <a:t>Customer and Use Models</a:t>
            </a:r>
          </a:p>
          <a:p>
            <a:pPr lvl="1"/>
            <a:r>
              <a:rPr lang="en-US" sz="1400" dirty="0"/>
              <a:t>Community Engagement and Marketing</a:t>
            </a:r>
          </a:p>
          <a:p>
            <a:pPr lvl="1"/>
            <a:r>
              <a:rPr lang="en-US" sz="1400" dirty="0"/>
              <a:t>Electric Vehicle Supply Equipment</a:t>
            </a:r>
          </a:p>
          <a:p>
            <a:pPr lvl="1"/>
            <a:r>
              <a:rPr lang="en-US" sz="1400" dirty="0"/>
              <a:t>Electric Vehicle Supply Equipment Partners</a:t>
            </a:r>
          </a:p>
          <a:p>
            <a:pPr lvl="1"/>
            <a:r>
              <a:rPr lang="en-US" sz="1400" dirty="0"/>
              <a:t>Customers and Use Models</a:t>
            </a:r>
          </a:p>
          <a:p>
            <a:pPr lvl="1"/>
            <a:r>
              <a:rPr lang="en-US" sz="1400" dirty="0"/>
              <a:t>Community Engagement and Marketing</a:t>
            </a:r>
          </a:p>
          <a:p>
            <a:pPr lvl="1"/>
            <a:r>
              <a:rPr lang="en-US" sz="1400" dirty="0"/>
              <a:t>Evaluation</a:t>
            </a:r>
          </a:p>
          <a:p>
            <a:pPr lvl="1"/>
            <a:endParaRPr lang="en-US" sz="1200" dirty="0"/>
          </a:p>
          <a:p>
            <a:pPr lvl="1"/>
            <a:endParaRPr lang="en-US" sz="1200" dirty="0"/>
          </a:p>
          <a:p>
            <a:pPr lvl="1"/>
            <a:endParaRPr lang="en-US" sz="1200" dirty="0"/>
          </a:p>
          <a:p>
            <a:pPr lvl="1"/>
            <a:endParaRPr lang="en-US" dirty="0"/>
          </a:p>
          <a:p>
            <a:endParaRPr lang="en-US" dirty="0"/>
          </a:p>
        </p:txBody>
      </p:sp>
      <p:sp>
        <p:nvSpPr>
          <p:cNvPr id="6" name="Text Placeholder 5">
            <a:extLst>
              <a:ext uri="{FF2B5EF4-FFF2-40B4-BE49-F238E27FC236}">
                <a16:creationId xmlns:a16="http://schemas.microsoft.com/office/drawing/2014/main" id="{E76F91B6-FE8A-90B6-54F6-EA8886AC5E86}"/>
              </a:ext>
            </a:extLst>
          </p:cNvPr>
          <p:cNvSpPr>
            <a:spLocks noGrp="1"/>
          </p:cNvSpPr>
          <p:nvPr>
            <p:ph type="body" idx="2"/>
          </p:nvPr>
        </p:nvSpPr>
        <p:spPr/>
        <p:txBody>
          <a:bodyPr>
            <a:normAutofit fontScale="55000" lnSpcReduction="20000"/>
          </a:bodyPr>
          <a:lstStyle/>
          <a:p>
            <a:r>
              <a:rPr lang="en-US" sz="2900" dirty="0"/>
              <a:t>Organizational Considerations</a:t>
            </a:r>
          </a:p>
          <a:p>
            <a:pPr lvl="1"/>
            <a:r>
              <a:rPr lang="en-US" sz="2500" dirty="0"/>
              <a:t>Legal Entity</a:t>
            </a:r>
          </a:p>
          <a:p>
            <a:pPr lvl="1"/>
            <a:r>
              <a:rPr lang="en-US" sz="2500" dirty="0"/>
              <a:t>Organizational Staffing</a:t>
            </a:r>
          </a:p>
          <a:p>
            <a:pPr lvl="1"/>
            <a:r>
              <a:rPr lang="en-US" sz="2500" dirty="0"/>
              <a:t>Administrative Support</a:t>
            </a:r>
          </a:p>
          <a:p>
            <a:pPr lvl="1"/>
            <a:r>
              <a:rPr lang="en-US" sz="2500" dirty="0"/>
              <a:t>Insurance</a:t>
            </a:r>
          </a:p>
          <a:p>
            <a:r>
              <a:rPr lang="en-US" sz="2900" dirty="0"/>
              <a:t>Fleet</a:t>
            </a:r>
          </a:p>
          <a:p>
            <a:pPr lvl="1"/>
            <a:r>
              <a:rPr lang="en-US" sz="2500" dirty="0"/>
              <a:t>Fleet Mix</a:t>
            </a:r>
          </a:p>
          <a:p>
            <a:pPr lvl="1"/>
            <a:r>
              <a:rPr lang="en-US" sz="2500" dirty="0"/>
              <a:t>New or Used Electric Vehicle</a:t>
            </a:r>
          </a:p>
          <a:p>
            <a:pPr lvl="1"/>
            <a:r>
              <a:rPr lang="en-US" sz="2500" dirty="0"/>
              <a:t>Technology Compatibility</a:t>
            </a:r>
          </a:p>
          <a:p>
            <a:pPr lvl="1"/>
            <a:r>
              <a:rPr lang="en-US" sz="2500" dirty="0"/>
              <a:t>Fleet Turnover</a:t>
            </a:r>
          </a:p>
          <a:p>
            <a:pPr lvl="1"/>
            <a:r>
              <a:rPr lang="en-US" sz="2500" dirty="0"/>
              <a:t>Recalls and Long-Term Maintenance</a:t>
            </a:r>
          </a:p>
          <a:p>
            <a:r>
              <a:rPr lang="en-US" sz="2900" dirty="0"/>
              <a:t>Operations</a:t>
            </a:r>
          </a:p>
          <a:p>
            <a:pPr lvl="1"/>
            <a:r>
              <a:rPr lang="en-US" sz="2500" dirty="0"/>
              <a:t>Maintenance Protocol</a:t>
            </a:r>
          </a:p>
          <a:p>
            <a:pPr lvl="1"/>
            <a:r>
              <a:rPr lang="en-US" sz="2500" b="0" i="0" u="none" strike="noStrike" dirty="0">
                <a:latin typeface="Arial"/>
                <a:ea typeface="Arial"/>
                <a:cs typeface="Arial"/>
                <a:sym typeface="Arial"/>
              </a:rPr>
              <a:t>Reservation Technology and In-Vehicle Hardware</a:t>
            </a:r>
          </a:p>
          <a:p>
            <a:pPr lvl="1"/>
            <a:r>
              <a:rPr lang="en-US" sz="2500" dirty="0"/>
              <a:t>Application Processing</a:t>
            </a:r>
          </a:p>
          <a:p>
            <a:r>
              <a:rPr lang="en-US" sz="2900" dirty="0"/>
              <a:t>Final Thoughts</a:t>
            </a:r>
          </a:p>
          <a:p>
            <a:r>
              <a:rPr lang="en-US" sz="2900" dirty="0"/>
              <a:t>To Learn More</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a:p>
            <a:pPr lvl="1"/>
            <a:endParaRPr lang="en-US" dirty="0"/>
          </a:p>
          <a:p>
            <a:endParaRPr lang="en-US" dirty="0"/>
          </a:p>
        </p:txBody>
      </p:sp>
      <p:sp>
        <p:nvSpPr>
          <p:cNvPr id="7" name="Footer Placeholder 6">
            <a:extLst>
              <a:ext uri="{FF2B5EF4-FFF2-40B4-BE49-F238E27FC236}">
                <a16:creationId xmlns:a16="http://schemas.microsoft.com/office/drawing/2014/main" id="{E9EF8A8F-81A1-64FB-ECF6-EBA24228CF11}"/>
              </a:ext>
            </a:extLst>
          </p:cNvPr>
          <p:cNvSpPr>
            <a:spLocks noGrp="1"/>
          </p:cNvSpPr>
          <p:nvPr>
            <p:ph type="ftr" idx="11"/>
          </p:nvPr>
        </p:nvSpPr>
        <p:spPr/>
        <p:txBody>
          <a:bodyPr/>
          <a:lstStyle/>
          <a:p>
            <a:r>
              <a:rPr lang="en-US" dirty="0"/>
              <a:t>Heurta, Heckl, and Rodier, 2024</a:t>
            </a:r>
          </a:p>
        </p:txBody>
      </p:sp>
      <p:sp>
        <p:nvSpPr>
          <p:cNvPr id="8" name="Slide Number Placeholder 7">
            <a:extLst>
              <a:ext uri="{FF2B5EF4-FFF2-40B4-BE49-F238E27FC236}">
                <a16:creationId xmlns:a16="http://schemas.microsoft.com/office/drawing/2014/main" id="{988F0564-28B6-284A-B4C2-1C54443184B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a:t>
            </a:fld>
            <a:endParaRPr lang="en-US"/>
          </a:p>
        </p:txBody>
      </p:sp>
    </p:spTree>
    <p:extLst>
      <p:ext uri="{BB962C8B-B14F-4D97-AF65-F5344CB8AC3E}">
        <p14:creationId xmlns:p14="http://schemas.microsoft.com/office/powerpoint/2010/main" val="5008548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Administrative Support</a:t>
            </a:r>
            <a:endParaRPr/>
          </a:p>
        </p:txBody>
      </p:sp>
      <p:sp>
        <p:nvSpPr>
          <p:cNvPr id="209" name="Google Shape;209;p2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Aft>
                <a:spcPts val="0"/>
              </a:spcAft>
              <a:buClr>
                <a:schemeClr val="dk1"/>
              </a:buClr>
              <a:buSzPts val="2400"/>
              <a:buChar char="•"/>
            </a:pPr>
            <a:r>
              <a:rPr lang="en-US" sz="2400" b="0" i="0" u="none" strike="noStrike" dirty="0">
                <a:latin typeface="Arial"/>
                <a:ea typeface="Arial"/>
                <a:cs typeface="Arial"/>
                <a:sym typeface="Arial"/>
              </a:rPr>
              <a:t>In addition, typicall</a:t>
            </a:r>
            <a:r>
              <a:rPr lang="en-US" sz="2400" dirty="0">
                <a:latin typeface="Arial"/>
                <a:ea typeface="Arial"/>
                <a:cs typeface="Arial"/>
                <a:sym typeface="Arial"/>
              </a:rPr>
              <a:t>y the following are needed to support the administration of the organization:</a:t>
            </a:r>
          </a:p>
          <a:p>
            <a:pPr marL="685800" lvl="2" indent="-228600">
              <a:lnSpc>
                <a:spcPct val="100000"/>
              </a:lnSpc>
              <a:spcBef>
                <a:spcPts val="1000"/>
              </a:spcBef>
              <a:buSzPts val="2400"/>
            </a:pPr>
            <a:r>
              <a:rPr lang="en-US" dirty="0">
                <a:solidFill>
                  <a:schemeClr val="tx1"/>
                </a:solidFill>
              </a:rPr>
              <a:t>Accounting staff that deal with medium to large businesses that may be expanding</a:t>
            </a:r>
            <a:r>
              <a:rPr lang="en-US" b="0" i="0" u="none" strike="noStrike" dirty="0">
                <a:solidFill>
                  <a:schemeClr val="tx1"/>
                </a:solidFill>
                <a:latin typeface="Arial"/>
                <a:ea typeface="Arial"/>
                <a:cs typeface="Arial"/>
                <a:sym typeface="Arial"/>
              </a:rPr>
              <a:t>,</a:t>
            </a:r>
          </a:p>
          <a:p>
            <a:pPr marL="685800" lvl="2" indent="-228600">
              <a:lnSpc>
                <a:spcPct val="100000"/>
              </a:lnSpc>
              <a:spcBef>
                <a:spcPts val="1000"/>
              </a:spcBef>
              <a:buSzPts val="2400"/>
            </a:pPr>
            <a:r>
              <a:rPr lang="en-US" b="0" i="0" u="none" strike="noStrike" dirty="0">
                <a:solidFill>
                  <a:schemeClr val="tx1"/>
                </a:solidFill>
                <a:latin typeface="Arial"/>
                <a:ea typeface="Arial"/>
                <a:cs typeface="Arial"/>
                <a:sym typeface="Arial"/>
              </a:rPr>
              <a:t>CPA firm for pre-audit, audit, and overarching maintenance of books and records,</a:t>
            </a:r>
            <a:endParaRPr dirty="0">
              <a:solidFill>
                <a:schemeClr val="tx1"/>
              </a:solidFill>
            </a:endParaRPr>
          </a:p>
          <a:p>
            <a:pPr marL="685800" lvl="2" indent="-228600">
              <a:lnSpc>
                <a:spcPct val="100000"/>
              </a:lnSpc>
              <a:spcBef>
                <a:spcPts val="1000"/>
              </a:spcBef>
              <a:buClr>
                <a:srgbClr val="000000"/>
              </a:buClr>
              <a:buSzPts val="2400"/>
            </a:pPr>
            <a:r>
              <a:rPr lang="en-US" b="0" i="0" u="none" strike="noStrike" dirty="0">
                <a:solidFill>
                  <a:schemeClr val="tx1"/>
                </a:solidFill>
                <a:latin typeface="Arial"/>
                <a:ea typeface="Arial"/>
                <a:cs typeface="Arial"/>
                <a:sym typeface="Arial"/>
              </a:rPr>
              <a:t>Legal counsel to assist in contracting, litigation, arbitration, mediation, and compliance with state and federal laws, and </a:t>
            </a:r>
            <a:endParaRPr lang="en-US" dirty="0">
              <a:solidFill>
                <a:schemeClr val="tx1"/>
              </a:solidFill>
            </a:endParaRPr>
          </a:p>
          <a:p>
            <a:pPr marL="685800" lvl="2" indent="-228600">
              <a:lnSpc>
                <a:spcPct val="100000"/>
              </a:lnSpc>
              <a:spcBef>
                <a:spcPts val="1000"/>
              </a:spcBef>
              <a:buClr>
                <a:srgbClr val="000000"/>
              </a:buClr>
              <a:buSzPts val="2400"/>
            </a:pPr>
            <a:r>
              <a:rPr lang="en-US" dirty="0">
                <a:solidFill>
                  <a:schemeClr val="tx1"/>
                </a:solidFill>
              </a:rPr>
              <a:t>A dynamic customer success management (CSM) software that assists with a range of client/customer communications and management.</a:t>
            </a:r>
            <a:endParaRPr dirty="0">
              <a:solidFill>
                <a:schemeClr val="tx1"/>
              </a:solidFill>
            </a:endParaRPr>
          </a:p>
          <a:p>
            <a:pPr marL="0" lvl="0" indent="0" algn="l" rtl="0">
              <a:lnSpc>
                <a:spcPct val="90000"/>
              </a:lnSpc>
              <a:spcBef>
                <a:spcPts val="1400"/>
              </a:spcBef>
              <a:spcAft>
                <a:spcPts val="0"/>
              </a:spcAft>
              <a:buClr>
                <a:schemeClr val="dk1"/>
              </a:buClr>
              <a:buSzPts val="2800"/>
              <a:buNone/>
            </a:pPr>
            <a:br>
              <a:rPr lang="en-US" dirty="0"/>
            </a:br>
            <a:endParaRPr dirty="0"/>
          </a:p>
        </p:txBody>
      </p:sp>
      <p:sp>
        <p:nvSpPr>
          <p:cNvPr id="2" name="Footer Placeholder 1">
            <a:extLst>
              <a:ext uri="{FF2B5EF4-FFF2-40B4-BE49-F238E27FC236}">
                <a16:creationId xmlns:a16="http://schemas.microsoft.com/office/drawing/2014/main" id="{6ED04231-5EAF-8D12-0A1E-9246E1E52651}"/>
              </a:ext>
            </a:extLst>
          </p:cNvPr>
          <p:cNvSpPr>
            <a:spLocks noGrp="1"/>
          </p:cNvSpPr>
          <p:nvPr>
            <p:ph type="ftr" idx="11"/>
          </p:nvPr>
        </p:nvSpPr>
        <p:spPr/>
        <p:txBody>
          <a:bodyPr/>
          <a:lstStyle/>
          <a:p>
            <a:r>
              <a:rPr lang="en-US" dirty="0"/>
              <a:t>Heurta, Heckl, and Rodier, 2024</a:t>
            </a:r>
          </a:p>
        </p:txBody>
      </p:sp>
      <p:sp>
        <p:nvSpPr>
          <p:cNvPr id="3" name="Slide Number Placeholder 2">
            <a:extLst>
              <a:ext uri="{FF2B5EF4-FFF2-40B4-BE49-F238E27FC236}">
                <a16:creationId xmlns:a16="http://schemas.microsoft.com/office/drawing/2014/main" id="{814174DA-1792-A240-847D-40AD2024DAF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Insurance</a:t>
            </a:r>
            <a:endParaRPr/>
          </a:p>
        </p:txBody>
      </p:sp>
      <p:sp>
        <p:nvSpPr>
          <p:cNvPr id="215" name="Google Shape;215;p21"/>
          <p:cNvSpPr txBox="1">
            <a:spLocks noGrp="1"/>
          </p:cNvSpPr>
          <p:nvPr>
            <p:ph type="body" idx="1"/>
          </p:nvPr>
        </p:nvSpPr>
        <p:spPr>
          <a:xfrm>
            <a:off x="838200" y="1690688"/>
            <a:ext cx="10515600" cy="4691451"/>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rgbClr val="000000"/>
              </a:buClr>
              <a:buSzPts val="2300"/>
              <a:buChar char="•"/>
            </a:pPr>
            <a:r>
              <a:rPr lang="en-US" sz="2300" dirty="0">
                <a:solidFill>
                  <a:srgbClr val="000000"/>
                </a:solidFill>
                <a:latin typeface="Arial"/>
                <a:ea typeface="Arial"/>
                <a:cs typeface="Arial"/>
                <a:sym typeface="Arial"/>
              </a:rPr>
              <a:t>Securing and maintaining f</a:t>
            </a:r>
            <a:r>
              <a:rPr lang="en-US" sz="2300" b="0" i="0" u="none" strike="noStrike" dirty="0">
                <a:solidFill>
                  <a:srgbClr val="000000"/>
                </a:solidFill>
                <a:latin typeface="Arial"/>
                <a:ea typeface="Arial"/>
                <a:cs typeface="Arial"/>
                <a:sym typeface="Arial"/>
              </a:rPr>
              <a:t>leet insurance can be an arduous process. </a:t>
            </a:r>
            <a:endParaRPr dirty="0"/>
          </a:p>
          <a:p>
            <a:pPr marL="228600" lvl="0" indent="-228600" algn="l" rtl="0">
              <a:lnSpc>
                <a:spcPct val="90000"/>
              </a:lnSpc>
              <a:spcBef>
                <a:spcPts val="1000"/>
              </a:spcBef>
              <a:spcAft>
                <a:spcPts val="0"/>
              </a:spcAft>
              <a:buClr>
                <a:srgbClr val="000000"/>
              </a:buClr>
              <a:buSzPts val="2300"/>
              <a:buChar char="•"/>
            </a:pPr>
            <a:r>
              <a:rPr lang="en-US" sz="2300" dirty="0">
                <a:solidFill>
                  <a:srgbClr val="000000"/>
                </a:solidFill>
                <a:latin typeface="Arial"/>
                <a:ea typeface="Arial"/>
                <a:cs typeface="Arial"/>
                <a:sym typeface="Arial"/>
              </a:rPr>
              <a:t>Organizational structure may be linked to insurance a</a:t>
            </a:r>
            <a:r>
              <a:rPr lang="en-US" sz="2300" b="0" i="0" u="none" strike="noStrike" dirty="0">
                <a:solidFill>
                  <a:srgbClr val="000000"/>
                </a:solidFill>
                <a:latin typeface="Arial"/>
                <a:ea typeface="Arial"/>
                <a:cs typeface="Arial"/>
                <a:sym typeface="Arial"/>
              </a:rPr>
              <a:t>vailability and costs.</a:t>
            </a:r>
            <a:endParaRPr dirty="0"/>
          </a:p>
          <a:p>
            <a:pPr marL="228600" lvl="0" indent="-228600" algn="l" rtl="0">
              <a:lnSpc>
                <a:spcPct val="90000"/>
              </a:lnSpc>
              <a:spcBef>
                <a:spcPts val="1000"/>
              </a:spcBef>
              <a:spcAft>
                <a:spcPts val="0"/>
              </a:spcAft>
              <a:buClr>
                <a:srgbClr val="000000"/>
              </a:buClr>
              <a:buSzPts val="2300"/>
              <a:buChar char="•"/>
            </a:pPr>
            <a:r>
              <a:rPr lang="en-US" sz="2300" b="0" i="0" u="none" strike="noStrike" dirty="0">
                <a:solidFill>
                  <a:srgbClr val="000000"/>
                </a:solidFill>
                <a:latin typeface="Arial"/>
                <a:ea typeface="Arial"/>
                <a:cs typeface="Arial"/>
                <a:sym typeface="Arial"/>
              </a:rPr>
              <a:t>It is important to work with an insurance broker that understands carsharing and fleet insurance.  </a:t>
            </a:r>
            <a:endParaRPr dirty="0"/>
          </a:p>
          <a:p>
            <a:pPr marL="228600" lvl="0" indent="-228600" algn="l" rtl="0">
              <a:lnSpc>
                <a:spcPct val="90000"/>
              </a:lnSpc>
              <a:spcBef>
                <a:spcPts val="1000"/>
              </a:spcBef>
              <a:spcAft>
                <a:spcPts val="0"/>
              </a:spcAft>
              <a:buClr>
                <a:srgbClr val="000000"/>
              </a:buClr>
              <a:buSzPts val="2300"/>
              <a:buChar char="•"/>
            </a:pPr>
            <a:r>
              <a:rPr lang="en-US" sz="2300" b="0" i="0" u="none" strike="noStrike" dirty="0">
                <a:solidFill>
                  <a:srgbClr val="000000"/>
                </a:solidFill>
                <a:latin typeface="Arial"/>
                <a:ea typeface="Arial"/>
                <a:cs typeface="Arial"/>
                <a:sym typeface="Arial"/>
              </a:rPr>
              <a:t>You should research currently available insurance products and those coming on the market. Always ask questions!</a:t>
            </a:r>
            <a:endParaRPr dirty="0"/>
          </a:p>
          <a:p>
            <a:pPr marL="228600" lvl="0" indent="-228600" algn="l" rtl="0">
              <a:lnSpc>
                <a:spcPct val="90000"/>
              </a:lnSpc>
              <a:spcBef>
                <a:spcPts val="1000"/>
              </a:spcBef>
              <a:spcAft>
                <a:spcPts val="0"/>
              </a:spcAft>
              <a:buClr>
                <a:srgbClr val="000000"/>
              </a:buClr>
              <a:buSzPts val="2300"/>
              <a:buChar char="•"/>
            </a:pPr>
            <a:r>
              <a:rPr lang="en-US" sz="2300" b="0" i="0" u="none" strike="noStrike" dirty="0">
                <a:solidFill>
                  <a:srgbClr val="000000"/>
                </a:solidFill>
                <a:latin typeface="Arial"/>
                <a:ea typeface="Arial"/>
                <a:cs typeface="Arial"/>
                <a:sym typeface="Arial"/>
              </a:rPr>
              <a:t>Make sure coverage meets the required limits on your contracts or public grants. </a:t>
            </a:r>
            <a:endParaRPr dirty="0"/>
          </a:p>
          <a:p>
            <a:pPr marL="228600" lvl="0" indent="-228600" algn="l" rtl="0">
              <a:lnSpc>
                <a:spcPct val="90000"/>
              </a:lnSpc>
              <a:spcBef>
                <a:spcPts val="1000"/>
              </a:spcBef>
              <a:spcAft>
                <a:spcPts val="0"/>
              </a:spcAft>
              <a:buClr>
                <a:srgbClr val="000000"/>
              </a:buClr>
              <a:buSzPts val="2300"/>
              <a:buChar char="•"/>
            </a:pPr>
            <a:r>
              <a:rPr lang="en-US" sz="2300" b="0" i="0" u="none" strike="noStrike" dirty="0">
                <a:solidFill>
                  <a:srgbClr val="000000"/>
                </a:solidFill>
                <a:latin typeface="Arial"/>
                <a:ea typeface="Arial"/>
                <a:cs typeface="Arial"/>
                <a:sym typeface="Arial"/>
              </a:rPr>
              <a:t>Analyze products and negotiate for affordable insurance coverage and </a:t>
            </a:r>
            <a:r>
              <a:rPr lang="en-US" sz="2300" dirty="0">
                <a:solidFill>
                  <a:srgbClr val="000000"/>
                </a:solidFill>
                <a:latin typeface="Arial"/>
                <a:ea typeface="Arial"/>
                <a:cs typeface="Arial"/>
                <a:sym typeface="Arial"/>
              </a:rPr>
              <a:t>necessary i</a:t>
            </a:r>
            <a:r>
              <a:rPr lang="en-US" sz="2300" b="0" i="0" u="none" strike="noStrike" dirty="0">
                <a:solidFill>
                  <a:srgbClr val="000000"/>
                </a:solidFill>
                <a:latin typeface="Arial"/>
                <a:ea typeface="Arial"/>
                <a:cs typeface="Arial"/>
                <a:sym typeface="Arial"/>
              </a:rPr>
              <a:t>nsurance limits. </a:t>
            </a:r>
            <a:endParaRPr sz="2300" dirty="0"/>
          </a:p>
        </p:txBody>
      </p:sp>
      <p:sp>
        <p:nvSpPr>
          <p:cNvPr id="2" name="Footer Placeholder 1">
            <a:extLst>
              <a:ext uri="{FF2B5EF4-FFF2-40B4-BE49-F238E27FC236}">
                <a16:creationId xmlns:a16="http://schemas.microsoft.com/office/drawing/2014/main" id="{1066B6ED-A388-F0ED-0523-2015E0A1621B}"/>
              </a:ext>
            </a:extLst>
          </p:cNvPr>
          <p:cNvSpPr>
            <a:spLocks noGrp="1"/>
          </p:cNvSpPr>
          <p:nvPr>
            <p:ph type="ftr" idx="11"/>
          </p:nvPr>
        </p:nvSpPr>
        <p:spPr/>
        <p:txBody>
          <a:bodyPr/>
          <a:lstStyle/>
          <a:p>
            <a:r>
              <a:rPr lang="en-US" dirty="0"/>
              <a:t>Heurta, Heckl, and Rodier, 2024</a:t>
            </a:r>
          </a:p>
        </p:txBody>
      </p:sp>
      <p:sp>
        <p:nvSpPr>
          <p:cNvPr id="3" name="Slide Number Placeholder 2">
            <a:extLst>
              <a:ext uri="{FF2B5EF4-FFF2-40B4-BE49-F238E27FC236}">
                <a16:creationId xmlns:a16="http://schemas.microsoft.com/office/drawing/2014/main" id="{EC6FF628-841B-187E-8E1C-798272ADE10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22"/>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6000"/>
              <a:buFont typeface="Play"/>
              <a:buNone/>
            </a:pPr>
            <a:r>
              <a:rPr lang="en-US"/>
              <a:t>Fleet</a:t>
            </a:r>
            <a:endParaRPr/>
          </a:p>
        </p:txBody>
      </p:sp>
      <p:sp>
        <p:nvSpPr>
          <p:cNvPr id="221" name="Google Shape;221;p22"/>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757575"/>
              </a:buClr>
              <a:buSzPts val="2400"/>
              <a:buNone/>
            </a:pPr>
            <a:endParaRPr/>
          </a:p>
        </p:txBody>
      </p:sp>
      <p:sp>
        <p:nvSpPr>
          <p:cNvPr id="2" name="Footer Placeholder 1">
            <a:extLst>
              <a:ext uri="{FF2B5EF4-FFF2-40B4-BE49-F238E27FC236}">
                <a16:creationId xmlns:a16="http://schemas.microsoft.com/office/drawing/2014/main" id="{2DDF8E0E-1A9B-16BB-F6F1-B1E61BB64ABE}"/>
              </a:ext>
            </a:extLst>
          </p:cNvPr>
          <p:cNvSpPr>
            <a:spLocks noGrp="1"/>
          </p:cNvSpPr>
          <p:nvPr>
            <p:ph type="ftr" idx="11"/>
          </p:nvPr>
        </p:nvSpPr>
        <p:spPr/>
        <p:txBody>
          <a:bodyPr/>
          <a:lstStyle/>
          <a:p>
            <a:r>
              <a:rPr lang="en-US" dirty="0"/>
              <a:t>Heurta, Heckl, and Rodier, 2024</a:t>
            </a:r>
          </a:p>
        </p:txBody>
      </p:sp>
      <p:sp>
        <p:nvSpPr>
          <p:cNvPr id="3" name="Slide Number Placeholder 2">
            <a:extLst>
              <a:ext uri="{FF2B5EF4-FFF2-40B4-BE49-F238E27FC236}">
                <a16:creationId xmlns:a16="http://schemas.microsoft.com/office/drawing/2014/main" id="{E05EB46B-C48B-2840-50A8-39CE6AB28C8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Fleet Mix</a:t>
            </a:r>
            <a:endParaRPr/>
          </a:p>
        </p:txBody>
      </p:sp>
      <p:sp>
        <p:nvSpPr>
          <p:cNvPr id="227" name="Google Shape;227;p2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rgbClr val="000000"/>
              </a:buClr>
              <a:buSzPts val="2400"/>
              <a:buChar char="•"/>
            </a:pPr>
            <a:r>
              <a:rPr lang="en-US" sz="2400" b="0" i="0" u="none" strike="noStrike" dirty="0">
                <a:solidFill>
                  <a:srgbClr val="000000"/>
                </a:solidFill>
                <a:latin typeface="Arial"/>
                <a:ea typeface="Arial"/>
                <a:cs typeface="Arial"/>
                <a:sym typeface="Arial"/>
              </a:rPr>
              <a:t>Electric carsharing organizations should maintain a </a:t>
            </a:r>
            <a:r>
              <a:rPr lang="en-US" sz="2400" dirty="0">
                <a:solidFill>
                  <a:srgbClr val="000000"/>
                </a:solidFill>
                <a:latin typeface="Arial"/>
                <a:ea typeface="Arial"/>
                <a:cs typeface="Arial"/>
                <a:sym typeface="Arial"/>
              </a:rPr>
              <a:t>mix of electric vehicle </a:t>
            </a:r>
            <a:r>
              <a:rPr lang="en-US" sz="2400" b="0" i="0" u="none" strike="noStrike" dirty="0">
                <a:solidFill>
                  <a:srgbClr val="000000"/>
                </a:solidFill>
                <a:latin typeface="Arial"/>
                <a:ea typeface="Arial"/>
                <a:cs typeface="Arial"/>
                <a:sym typeface="Arial"/>
              </a:rPr>
              <a:t> </a:t>
            </a:r>
            <a:r>
              <a:rPr lang="en-US" sz="2400" dirty="0">
                <a:solidFill>
                  <a:srgbClr val="000000"/>
                </a:solidFill>
              </a:rPr>
              <a:t>ma</a:t>
            </a:r>
            <a:r>
              <a:rPr lang="en-US" sz="2400" b="0" i="0" u="none" strike="noStrike" dirty="0">
                <a:solidFill>
                  <a:srgbClr val="000000"/>
                </a:solidFill>
                <a:latin typeface="Arial"/>
                <a:ea typeface="Arial"/>
                <a:cs typeface="Arial"/>
                <a:sym typeface="Arial"/>
              </a:rPr>
              <a:t>kes and models in their fleet.</a:t>
            </a:r>
            <a:endParaRPr dirty="0"/>
          </a:p>
          <a:p>
            <a:pPr marL="685800" lvl="1" indent="-228600" algn="l" rtl="0">
              <a:lnSpc>
                <a:spcPct val="90000"/>
              </a:lnSpc>
              <a:spcBef>
                <a:spcPts val="500"/>
              </a:spcBef>
              <a:spcAft>
                <a:spcPts val="0"/>
              </a:spcAft>
              <a:buClr>
                <a:srgbClr val="000000"/>
              </a:buClr>
              <a:buSzPts val="2200"/>
              <a:buChar char="•"/>
            </a:pPr>
            <a:r>
              <a:rPr lang="en-US" sz="2200" b="0" i="0" u="none" strike="noStrike" dirty="0">
                <a:solidFill>
                  <a:srgbClr val="000000"/>
                </a:solidFill>
                <a:latin typeface="Arial"/>
                <a:ea typeface="Arial"/>
                <a:cs typeface="Arial"/>
                <a:sym typeface="Arial"/>
              </a:rPr>
              <a:t>Electric vehicles</a:t>
            </a:r>
            <a:r>
              <a:rPr lang="en-US" sz="2200" dirty="0">
                <a:solidFill>
                  <a:srgbClr val="000000"/>
                </a:solidFill>
                <a:latin typeface="Arial"/>
                <a:ea typeface="Arial"/>
                <a:cs typeface="Arial"/>
                <a:sym typeface="Arial"/>
              </a:rPr>
              <a:t> (past and present) have been and will be recalled, and thus, at times, may need to be removed from the fleet</a:t>
            </a:r>
            <a:r>
              <a:rPr lang="en-US" sz="2200" b="0" i="0" u="none" strike="noStrike" dirty="0">
                <a:solidFill>
                  <a:srgbClr val="000000"/>
                </a:solidFill>
                <a:latin typeface="Arial"/>
                <a:ea typeface="Arial"/>
                <a:cs typeface="Arial"/>
                <a:sym typeface="Arial"/>
              </a:rPr>
              <a:t>. </a:t>
            </a:r>
            <a:endParaRPr dirty="0"/>
          </a:p>
          <a:p>
            <a:pPr marL="685800" lvl="1" indent="-228600" algn="l" rtl="0">
              <a:lnSpc>
                <a:spcPct val="90000"/>
              </a:lnSpc>
              <a:spcBef>
                <a:spcPts val="500"/>
              </a:spcBef>
              <a:spcAft>
                <a:spcPts val="0"/>
              </a:spcAft>
              <a:buClr>
                <a:srgbClr val="000000"/>
              </a:buClr>
              <a:buSzPts val="2200"/>
              <a:buChar char="•"/>
            </a:pPr>
            <a:r>
              <a:rPr lang="en-US" sz="2200" dirty="0">
                <a:solidFill>
                  <a:srgbClr val="000000"/>
                </a:solidFill>
                <a:latin typeface="Arial"/>
                <a:ea typeface="Arial"/>
                <a:cs typeface="Arial"/>
                <a:sym typeface="Arial"/>
              </a:rPr>
              <a:t>For example, between </a:t>
            </a:r>
            <a:r>
              <a:rPr lang="en-US" sz="2200" b="0" i="0" u="none" strike="noStrike" dirty="0">
                <a:solidFill>
                  <a:srgbClr val="000000"/>
                </a:solidFill>
                <a:latin typeface="Arial"/>
                <a:ea typeface="Arial"/>
                <a:cs typeface="Arial"/>
                <a:sym typeface="Arial"/>
              </a:rPr>
              <a:t>2018-2022, General Motors had 5 critical recalls on various Chevy Bolt models.  </a:t>
            </a:r>
            <a:endParaRPr dirty="0"/>
          </a:p>
          <a:p>
            <a:pPr marL="685800" lvl="1" indent="-228600" algn="l" rtl="0">
              <a:lnSpc>
                <a:spcPct val="90000"/>
              </a:lnSpc>
              <a:spcBef>
                <a:spcPts val="500"/>
              </a:spcBef>
              <a:spcAft>
                <a:spcPts val="0"/>
              </a:spcAft>
              <a:buClr>
                <a:srgbClr val="000000"/>
              </a:buClr>
              <a:buSzPts val="2200"/>
              <a:buChar char="•"/>
            </a:pPr>
            <a:r>
              <a:rPr lang="en-US" sz="2200" b="0" i="0" u="none" strike="noStrike" dirty="0">
                <a:solidFill>
                  <a:srgbClr val="000000"/>
                </a:solidFill>
                <a:latin typeface="Arial"/>
                <a:ea typeface="Arial"/>
                <a:cs typeface="Arial"/>
                <a:sym typeface="Arial"/>
              </a:rPr>
              <a:t>Including multiple types of electric vehicles can allow carsharing services to continue operations with limited service when one or more electric vehicle make(s) and model(s) are</a:t>
            </a:r>
            <a:r>
              <a:rPr lang="en-US" sz="2200" dirty="0">
                <a:solidFill>
                  <a:srgbClr val="000000"/>
                </a:solidFill>
                <a:latin typeface="Arial"/>
                <a:ea typeface="Arial"/>
                <a:cs typeface="Arial"/>
                <a:sym typeface="Arial"/>
              </a:rPr>
              <a:t> grounded due to recalls. </a:t>
            </a:r>
            <a:endParaRPr dirty="0"/>
          </a:p>
          <a:p>
            <a:pPr marL="685800" lvl="1" indent="-228600" algn="l" rtl="0">
              <a:lnSpc>
                <a:spcPct val="90000"/>
              </a:lnSpc>
              <a:spcBef>
                <a:spcPts val="500"/>
              </a:spcBef>
              <a:spcAft>
                <a:spcPts val="0"/>
              </a:spcAft>
              <a:buClr>
                <a:srgbClr val="000000"/>
              </a:buClr>
              <a:buSzPts val="2200"/>
              <a:buChar char="•"/>
            </a:pPr>
            <a:r>
              <a:rPr lang="en-US" sz="2200" dirty="0">
                <a:solidFill>
                  <a:srgbClr val="000000"/>
                </a:solidFill>
                <a:latin typeface="Arial"/>
                <a:ea typeface="Arial"/>
                <a:cs typeface="Arial"/>
                <a:sym typeface="Arial"/>
              </a:rPr>
              <a:t>The alternative could be a complete shutdown of services from which a carsharing service may have difficulty recovering.  </a:t>
            </a:r>
            <a:endParaRPr sz="2200" dirty="0">
              <a:latin typeface="Arial"/>
              <a:ea typeface="Arial"/>
              <a:cs typeface="Arial"/>
              <a:sym typeface="Arial"/>
            </a:endParaRPr>
          </a:p>
        </p:txBody>
      </p:sp>
      <p:sp>
        <p:nvSpPr>
          <p:cNvPr id="2" name="Footer Placeholder 1">
            <a:extLst>
              <a:ext uri="{FF2B5EF4-FFF2-40B4-BE49-F238E27FC236}">
                <a16:creationId xmlns:a16="http://schemas.microsoft.com/office/drawing/2014/main" id="{126B9CC8-88C3-FC06-0575-EC80CC17B378}"/>
              </a:ext>
            </a:extLst>
          </p:cNvPr>
          <p:cNvSpPr>
            <a:spLocks noGrp="1"/>
          </p:cNvSpPr>
          <p:nvPr>
            <p:ph type="ftr" idx="11"/>
          </p:nvPr>
        </p:nvSpPr>
        <p:spPr/>
        <p:txBody>
          <a:bodyPr/>
          <a:lstStyle/>
          <a:p>
            <a:r>
              <a:rPr lang="en-US" dirty="0"/>
              <a:t>Heurta, Heckl, and Rodier, 2024</a:t>
            </a:r>
          </a:p>
        </p:txBody>
      </p:sp>
      <p:sp>
        <p:nvSpPr>
          <p:cNvPr id="3" name="Slide Number Placeholder 2">
            <a:extLst>
              <a:ext uri="{FF2B5EF4-FFF2-40B4-BE49-F238E27FC236}">
                <a16:creationId xmlns:a16="http://schemas.microsoft.com/office/drawing/2014/main" id="{AA8A38FA-C224-1F81-383B-993CE68FC56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New or Used Electric Vehicles?</a:t>
            </a:r>
            <a:endParaRPr/>
          </a:p>
        </p:txBody>
      </p:sp>
      <p:sp>
        <p:nvSpPr>
          <p:cNvPr id="233" name="Google Shape;233;p2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rgbClr val="000000"/>
              </a:buClr>
              <a:buSzPts val="2800"/>
              <a:buChar char="•"/>
            </a:pPr>
            <a:r>
              <a:rPr lang="en-US" dirty="0">
                <a:solidFill>
                  <a:srgbClr val="000000"/>
                </a:solidFill>
                <a:latin typeface="Arial"/>
                <a:ea typeface="Arial"/>
                <a:cs typeface="Arial"/>
                <a:sym typeface="Arial"/>
              </a:rPr>
              <a:t>Some public grants require new electric vehicles, and others allow used electric vehicles that meet certain requirements.</a:t>
            </a:r>
            <a:endParaRPr dirty="0"/>
          </a:p>
          <a:p>
            <a:pPr marL="228600" lvl="0" indent="-228600" algn="l" rtl="0">
              <a:lnSpc>
                <a:spcPct val="90000"/>
              </a:lnSpc>
              <a:spcBef>
                <a:spcPts val="1000"/>
              </a:spcBef>
              <a:spcAft>
                <a:spcPts val="0"/>
              </a:spcAft>
              <a:buClr>
                <a:srgbClr val="000000"/>
              </a:buClr>
              <a:buSzPts val="2800"/>
              <a:buChar char="•"/>
            </a:pPr>
            <a:r>
              <a:rPr lang="en-US" dirty="0">
                <a:solidFill>
                  <a:srgbClr val="000000"/>
                </a:solidFill>
                <a:latin typeface="Arial"/>
                <a:ea typeface="Arial"/>
                <a:cs typeface="Arial"/>
                <a:sym typeface="Arial"/>
              </a:rPr>
              <a:t>The advantage of used electric vehicles is the lower cost and the access to more expensive electric vehicle types (e.g., minivans or trucks) that may not fall within the budget of your grant but are desired by members. </a:t>
            </a:r>
            <a:endParaRPr dirty="0"/>
          </a:p>
          <a:p>
            <a:pPr marL="228600" lvl="0" indent="-228600" algn="l" rtl="0">
              <a:lnSpc>
                <a:spcPct val="90000"/>
              </a:lnSpc>
              <a:spcBef>
                <a:spcPts val="1000"/>
              </a:spcBef>
              <a:spcAft>
                <a:spcPts val="0"/>
              </a:spcAft>
              <a:buClr>
                <a:srgbClr val="000000"/>
              </a:buClr>
              <a:buSzPts val="2800"/>
              <a:buChar char="•"/>
            </a:pPr>
            <a:r>
              <a:rPr lang="en-US" dirty="0">
                <a:solidFill>
                  <a:srgbClr val="000000"/>
                </a:solidFill>
                <a:latin typeface="Arial"/>
                <a:ea typeface="Arial"/>
                <a:cs typeface="Arial"/>
                <a:sym typeface="Arial"/>
              </a:rPr>
              <a:t>The advantages of new electric vehicles are the </a:t>
            </a:r>
            <a:r>
              <a:rPr lang="en-US" b="0" i="0" u="none" strike="noStrike" dirty="0">
                <a:solidFill>
                  <a:srgbClr val="000000"/>
                </a:solidFill>
                <a:latin typeface="Arial"/>
                <a:ea typeface="Arial"/>
                <a:cs typeface="Arial"/>
                <a:sym typeface="Arial"/>
              </a:rPr>
              <a:t>3-year warranties and built-in roadside assistance</a:t>
            </a:r>
            <a:r>
              <a:rPr lang="en-US" dirty="0">
                <a:solidFill>
                  <a:srgbClr val="000000"/>
                </a:solidFill>
                <a:latin typeface="Arial"/>
                <a:ea typeface="Arial"/>
                <a:cs typeface="Arial"/>
                <a:sym typeface="Arial"/>
              </a:rPr>
              <a:t>, which can reduce costs related to vehicle maintenance, customer support, towing, and staff support during a project startup period. </a:t>
            </a:r>
            <a:endParaRPr b="0" i="0" u="none" strike="noStrike" dirty="0">
              <a:solidFill>
                <a:srgbClr val="000000"/>
              </a:solidFill>
              <a:latin typeface="Arial"/>
              <a:ea typeface="Arial"/>
              <a:cs typeface="Arial"/>
              <a:sym typeface="Arial"/>
            </a:endParaRPr>
          </a:p>
        </p:txBody>
      </p:sp>
      <p:sp>
        <p:nvSpPr>
          <p:cNvPr id="2" name="Footer Placeholder 1">
            <a:extLst>
              <a:ext uri="{FF2B5EF4-FFF2-40B4-BE49-F238E27FC236}">
                <a16:creationId xmlns:a16="http://schemas.microsoft.com/office/drawing/2014/main" id="{73C7C772-7BFD-8F61-600F-36954D48966F}"/>
              </a:ext>
            </a:extLst>
          </p:cNvPr>
          <p:cNvSpPr>
            <a:spLocks noGrp="1"/>
          </p:cNvSpPr>
          <p:nvPr>
            <p:ph type="ftr" idx="11"/>
          </p:nvPr>
        </p:nvSpPr>
        <p:spPr/>
        <p:txBody>
          <a:bodyPr/>
          <a:lstStyle/>
          <a:p>
            <a:r>
              <a:rPr lang="en-US" dirty="0"/>
              <a:t>Heurta, Heckl, and Rodier, 2024</a:t>
            </a:r>
          </a:p>
        </p:txBody>
      </p:sp>
      <p:sp>
        <p:nvSpPr>
          <p:cNvPr id="3" name="Slide Number Placeholder 2">
            <a:extLst>
              <a:ext uri="{FF2B5EF4-FFF2-40B4-BE49-F238E27FC236}">
                <a16:creationId xmlns:a16="http://schemas.microsoft.com/office/drawing/2014/main" id="{73A57400-B1F9-CDC6-96DC-BDEF389AAF5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Technology Compatibility </a:t>
            </a:r>
            <a:endParaRPr/>
          </a:p>
        </p:txBody>
      </p:sp>
      <p:sp>
        <p:nvSpPr>
          <p:cNvPr id="239" name="Google Shape;239;p2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55000" lnSpcReduction="20000"/>
          </a:bodyPr>
          <a:lstStyle/>
          <a:p>
            <a:pPr marL="228600" lvl="0" indent="-228600" algn="l" rtl="0">
              <a:lnSpc>
                <a:spcPct val="110000"/>
              </a:lnSpc>
              <a:spcAft>
                <a:spcPts val="0"/>
              </a:spcAft>
              <a:buClr>
                <a:srgbClr val="000000"/>
              </a:buClr>
              <a:buSzPct val="100000"/>
              <a:buChar char="•"/>
            </a:pPr>
            <a:r>
              <a:rPr lang="en-US" sz="4200" b="0" i="0" u="none" strike="noStrike" dirty="0">
                <a:solidFill>
                  <a:srgbClr val="000000"/>
                </a:solidFill>
              </a:rPr>
              <a:t>Vehicle telematics technology must be compatible with the electric vehicle you purchase. </a:t>
            </a:r>
            <a:endParaRPr sz="4200" dirty="0"/>
          </a:p>
          <a:p>
            <a:pPr marL="228600" lvl="0" indent="-228600" algn="l" rtl="0">
              <a:lnSpc>
                <a:spcPct val="110000"/>
              </a:lnSpc>
              <a:spcAft>
                <a:spcPts val="0"/>
              </a:spcAft>
              <a:buClr>
                <a:srgbClr val="000000"/>
              </a:buClr>
              <a:buSzPct val="100000"/>
              <a:buChar char="•"/>
            </a:pPr>
            <a:r>
              <a:rPr lang="en-US" sz="4200" b="0" i="0" u="none" strike="noStrike" dirty="0">
                <a:solidFill>
                  <a:srgbClr val="000000"/>
                </a:solidFill>
              </a:rPr>
              <a:t>Make sure you test (and test again) the installation and functionality of your telematics system with vehicle make and model. </a:t>
            </a:r>
            <a:endParaRPr sz="4200" b="0" i="0" u="none" strike="noStrike" dirty="0">
              <a:solidFill>
                <a:srgbClr val="000000"/>
              </a:solidFill>
            </a:endParaRPr>
          </a:p>
          <a:p>
            <a:pPr marL="228600" lvl="0" indent="-228600" algn="l" rtl="0">
              <a:lnSpc>
                <a:spcPct val="110000"/>
              </a:lnSpc>
              <a:spcAft>
                <a:spcPts val="0"/>
              </a:spcAft>
              <a:buClr>
                <a:srgbClr val="000000"/>
              </a:buClr>
              <a:buSzPct val="100000"/>
              <a:buChar char="•"/>
            </a:pPr>
            <a:r>
              <a:rPr lang="en-US" sz="4200" dirty="0">
                <a:solidFill>
                  <a:srgbClr val="000000"/>
                </a:solidFill>
              </a:rPr>
              <a:t>Technology changes constantly, so keeping up with the market is important. For promising technology, carsharing operators should ask vendors for demonstrations and walk-throughs.</a:t>
            </a:r>
          </a:p>
          <a:p>
            <a:pPr marL="228600" lvl="0" indent="-228600" algn="l" rtl="0">
              <a:lnSpc>
                <a:spcPct val="110000"/>
              </a:lnSpc>
              <a:spcAft>
                <a:spcPts val="0"/>
              </a:spcAft>
              <a:buClr>
                <a:srgbClr val="000000"/>
              </a:buClr>
              <a:buSzPct val="100000"/>
              <a:buChar char="•"/>
            </a:pPr>
            <a:r>
              <a:rPr lang="en-US" sz="4200" dirty="0">
                <a:solidFill>
                  <a:schemeClr val="tx1"/>
                </a:solidFill>
              </a:rPr>
              <a:t>Each hardware and software combination has many add-on features that operators must consider to determine whether they will improve operations and user experience.</a:t>
            </a:r>
            <a:endParaRPr sz="4200" dirty="0">
              <a:solidFill>
                <a:schemeClr val="tx1"/>
              </a:solidFill>
            </a:endParaRPr>
          </a:p>
          <a:p>
            <a:pPr marL="0" lvl="0" indent="0" algn="l" rtl="0">
              <a:lnSpc>
                <a:spcPct val="90000"/>
              </a:lnSpc>
              <a:spcBef>
                <a:spcPts val="1000"/>
              </a:spcBef>
              <a:spcAft>
                <a:spcPts val="0"/>
              </a:spcAft>
              <a:buClr>
                <a:schemeClr val="dk1"/>
              </a:buClr>
              <a:buSzPct val="100000"/>
              <a:buNone/>
            </a:pPr>
            <a:br>
              <a:rPr lang="en-US" dirty="0"/>
            </a:br>
            <a:endParaRPr dirty="0"/>
          </a:p>
        </p:txBody>
      </p:sp>
      <p:sp>
        <p:nvSpPr>
          <p:cNvPr id="2" name="Footer Placeholder 1">
            <a:extLst>
              <a:ext uri="{FF2B5EF4-FFF2-40B4-BE49-F238E27FC236}">
                <a16:creationId xmlns:a16="http://schemas.microsoft.com/office/drawing/2014/main" id="{4FBC1F1A-4157-5356-4D79-926E04EB5CE8}"/>
              </a:ext>
            </a:extLst>
          </p:cNvPr>
          <p:cNvSpPr>
            <a:spLocks noGrp="1"/>
          </p:cNvSpPr>
          <p:nvPr>
            <p:ph type="ftr" idx="11"/>
          </p:nvPr>
        </p:nvSpPr>
        <p:spPr/>
        <p:txBody>
          <a:bodyPr/>
          <a:lstStyle/>
          <a:p>
            <a:r>
              <a:rPr lang="en-US" dirty="0"/>
              <a:t>Heurta, Heckl, and Rodier, 2024</a:t>
            </a:r>
          </a:p>
        </p:txBody>
      </p:sp>
      <p:sp>
        <p:nvSpPr>
          <p:cNvPr id="3" name="Slide Number Placeholder 2">
            <a:extLst>
              <a:ext uri="{FF2B5EF4-FFF2-40B4-BE49-F238E27FC236}">
                <a16:creationId xmlns:a16="http://schemas.microsoft.com/office/drawing/2014/main" id="{D1CC970C-A471-B41A-53F1-1B6367FAE81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2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Fleet Turnover</a:t>
            </a:r>
            <a:endParaRPr/>
          </a:p>
        </p:txBody>
      </p:sp>
      <p:sp>
        <p:nvSpPr>
          <p:cNvPr id="245" name="Google Shape;245;p2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rgbClr val="000000"/>
              </a:buClr>
              <a:buSzPts val="3200"/>
              <a:buChar char="•"/>
            </a:pPr>
            <a:r>
              <a:rPr lang="en-US" sz="3200" b="0" i="0" u="none" strike="noStrike" dirty="0">
                <a:solidFill>
                  <a:srgbClr val="000000"/>
                </a:solidFill>
                <a:latin typeface="Arial"/>
                <a:ea typeface="Arial"/>
                <a:cs typeface="Arial"/>
                <a:sym typeface="Arial"/>
              </a:rPr>
              <a:t>Electric fleet turnover depends </a:t>
            </a:r>
            <a:r>
              <a:rPr lang="en-US" sz="3200" dirty="0">
                <a:solidFill>
                  <a:srgbClr val="000000"/>
                </a:solidFill>
                <a:latin typeface="Arial"/>
                <a:ea typeface="Arial"/>
                <a:cs typeface="Arial"/>
                <a:sym typeface="Arial"/>
              </a:rPr>
              <a:t>on </a:t>
            </a:r>
            <a:endParaRPr dirty="0"/>
          </a:p>
          <a:p>
            <a:pPr marL="685800" lvl="1" indent="-228600" algn="l" rtl="0">
              <a:lnSpc>
                <a:spcPct val="90000"/>
              </a:lnSpc>
              <a:spcBef>
                <a:spcPts val="500"/>
              </a:spcBef>
              <a:spcAft>
                <a:spcPts val="0"/>
              </a:spcAft>
              <a:buClr>
                <a:srgbClr val="000000"/>
              </a:buClr>
              <a:buSzPts val="2800"/>
              <a:buChar char="•"/>
            </a:pPr>
            <a:r>
              <a:rPr lang="en-US" sz="2800" dirty="0">
                <a:solidFill>
                  <a:srgbClr val="000000"/>
                </a:solidFill>
                <a:latin typeface="Arial"/>
                <a:ea typeface="Arial"/>
                <a:cs typeface="Arial"/>
                <a:sym typeface="Arial"/>
              </a:rPr>
              <a:t>The number of vehicles of the same make/model/year and </a:t>
            </a:r>
            <a:endParaRPr dirty="0"/>
          </a:p>
          <a:p>
            <a:pPr marL="685800" lvl="1" indent="-228600" algn="l" rtl="0">
              <a:lnSpc>
                <a:spcPct val="90000"/>
              </a:lnSpc>
              <a:spcBef>
                <a:spcPts val="500"/>
              </a:spcBef>
              <a:spcAft>
                <a:spcPts val="0"/>
              </a:spcAft>
              <a:buClr>
                <a:srgbClr val="000000"/>
              </a:buClr>
              <a:buSzPts val="2800"/>
              <a:buChar char="•"/>
            </a:pPr>
            <a:r>
              <a:rPr lang="en-US" sz="2800" dirty="0">
                <a:solidFill>
                  <a:srgbClr val="000000"/>
                </a:solidFill>
                <a:latin typeface="Arial"/>
                <a:ea typeface="Arial"/>
                <a:cs typeface="Arial"/>
                <a:sym typeface="Arial"/>
              </a:rPr>
              <a:t>Their performance (i.e., repair and </a:t>
            </a:r>
            <a:r>
              <a:rPr lang="en-US" sz="3200" dirty="0">
                <a:solidFill>
                  <a:srgbClr val="000000"/>
                </a:solidFill>
                <a:latin typeface="Arial"/>
                <a:ea typeface="Arial"/>
                <a:cs typeface="Arial"/>
                <a:sym typeface="Arial"/>
              </a:rPr>
              <a:t>maintenance costs).</a:t>
            </a:r>
            <a:endParaRPr dirty="0"/>
          </a:p>
          <a:p>
            <a:pPr marL="228600" lvl="0" indent="-228600" algn="l" rtl="0">
              <a:lnSpc>
                <a:spcPct val="90000"/>
              </a:lnSpc>
              <a:spcBef>
                <a:spcPts val="1000"/>
              </a:spcBef>
              <a:spcAft>
                <a:spcPts val="0"/>
              </a:spcAft>
              <a:buClr>
                <a:srgbClr val="000000"/>
              </a:buClr>
              <a:buSzPts val="3200"/>
              <a:buChar char="•"/>
            </a:pPr>
            <a:r>
              <a:rPr lang="en-US" sz="3200" b="0" i="0" u="none" strike="noStrike" dirty="0">
                <a:solidFill>
                  <a:srgbClr val="000000"/>
                </a:solidFill>
                <a:latin typeface="Arial"/>
                <a:ea typeface="Arial"/>
                <a:cs typeface="Arial"/>
                <a:sym typeface="Arial"/>
              </a:rPr>
              <a:t>In general, most vehicles can be included in the fleet for about 8 years. </a:t>
            </a:r>
            <a:endParaRPr sz="3200" dirty="0">
              <a:latin typeface="Arial"/>
              <a:ea typeface="Arial"/>
              <a:cs typeface="Arial"/>
              <a:sym typeface="Arial"/>
            </a:endParaRPr>
          </a:p>
        </p:txBody>
      </p:sp>
      <p:sp>
        <p:nvSpPr>
          <p:cNvPr id="2" name="Footer Placeholder 1">
            <a:extLst>
              <a:ext uri="{FF2B5EF4-FFF2-40B4-BE49-F238E27FC236}">
                <a16:creationId xmlns:a16="http://schemas.microsoft.com/office/drawing/2014/main" id="{A36B9786-DEE2-F187-7B3F-A049EFB4944D}"/>
              </a:ext>
            </a:extLst>
          </p:cNvPr>
          <p:cNvSpPr>
            <a:spLocks noGrp="1"/>
          </p:cNvSpPr>
          <p:nvPr>
            <p:ph type="ftr" idx="11"/>
          </p:nvPr>
        </p:nvSpPr>
        <p:spPr/>
        <p:txBody>
          <a:bodyPr/>
          <a:lstStyle/>
          <a:p>
            <a:r>
              <a:rPr lang="en-US" dirty="0"/>
              <a:t>Heurta, Heckl, and Rodier, 2024</a:t>
            </a:r>
          </a:p>
        </p:txBody>
      </p:sp>
      <p:sp>
        <p:nvSpPr>
          <p:cNvPr id="3" name="Slide Number Placeholder 2">
            <a:extLst>
              <a:ext uri="{FF2B5EF4-FFF2-40B4-BE49-F238E27FC236}">
                <a16:creationId xmlns:a16="http://schemas.microsoft.com/office/drawing/2014/main" id="{6E825A6C-5EC5-651D-E44A-47396CDD935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Google Shape;250;p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Recalls and Long-Term Maintenance</a:t>
            </a:r>
            <a:endParaRPr/>
          </a:p>
        </p:txBody>
      </p:sp>
      <p:sp>
        <p:nvSpPr>
          <p:cNvPr id="251" name="Google Shape;251;p2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62500" lnSpcReduction="20000"/>
          </a:bodyPr>
          <a:lstStyle/>
          <a:p>
            <a:pPr marL="228600" lvl="0" indent="-228600" algn="l" rtl="0">
              <a:lnSpc>
                <a:spcPct val="110000"/>
              </a:lnSpc>
              <a:spcBef>
                <a:spcPts val="0"/>
              </a:spcBef>
              <a:spcAft>
                <a:spcPts val="0"/>
              </a:spcAft>
              <a:buClr>
                <a:srgbClr val="000000"/>
              </a:buClr>
              <a:buSzPct val="100000"/>
              <a:buChar char="•"/>
            </a:pPr>
            <a:r>
              <a:rPr lang="en-US" sz="3200" b="0" i="0" u="none" strike="noStrike" dirty="0">
                <a:solidFill>
                  <a:srgbClr val="000000"/>
                </a:solidFill>
                <a:latin typeface="Arial"/>
                <a:ea typeface="Arial"/>
                <a:cs typeface="Arial"/>
                <a:sym typeface="Arial"/>
              </a:rPr>
              <a:t>Your operations team should conduct daily monitoring of the fleet and weekly comprehensive maintenance checks.  </a:t>
            </a:r>
            <a:endParaRPr dirty="0"/>
          </a:p>
          <a:p>
            <a:pPr marL="228600" lvl="0" indent="-228600" algn="l" rtl="0">
              <a:lnSpc>
                <a:spcPct val="110000"/>
              </a:lnSpc>
              <a:spcBef>
                <a:spcPts val="1000"/>
              </a:spcBef>
              <a:spcAft>
                <a:spcPts val="0"/>
              </a:spcAft>
              <a:buClr>
                <a:srgbClr val="000000"/>
              </a:buClr>
              <a:buSzPct val="100000"/>
              <a:buChar char="•"/>
            </a:pPr>
            <a:r>
              <a:rPr lang="en-US" sz="3200" b="0" i="0" u="none" strike="noStrike" dirty="0">
                <a:solidFill>
                  <a:srgbClr val="000000"/>
                </a:solidFill>
                <a:latin typeface="Arial"/>
                <a:ea typeface="Arial"/>
                <a:cs typeface="Arial"/>
                <a:sym typeface="Arial"/>
              </a:rPr>
              <a:t>Electric vehicles also require:</a:t>
            </a:r>
            <a:endParaRPr dirty="0"/>
          </a:p>
          <a:p>
            <a:pPr marL="685800" lvl="2" indent="-228600" algn="l" rtl="0">
              <a:lnSpc>
                <a:spcPct val="110000"/>
              </a:lnSpc>
              <a:spcBef>
                <a:spcPts val="1000"/>
              </a:spcBef>
              <a:spcAft>
                <a:spcPts val="0"/>
              </a:spcAft>
              <a:buClr>
                <a:srgbClr val="000000"/>
              </a:buClr>
              <a:buSzPct val="100000"/>
              <a:buChar char="•"/>
            </a:pPr>
            <a:r>
              <a:rPr lang="en-US" sz="2800" dirty="0">
                <a:solidFill>
                  <a:srgbClr val="000000"/>
                </a:solidFill>
                <a:latin typeface="Arial"/>
                <a:ea typeface="Arial"/>
                <a:cs typeface="Arial"/>
                <a:sym typeface="Arial"/>
              </a:rPr>
              <a:t>S</a:t>
            </a:r>
            <a:r>
              <a:rPr lang="en-US" sz="2800" b="0" i="0" u="none" strike="noStrike" dirty="0">
                <a:solidFill>
                  <a:srgbClr val="000000"/>
                </a:solidFill>
                <a:latin typeface="Arial"/>
                <a:ea typeface="Arial"/>
                <a:cs typeface="Arial"/>
                <a:sym typeface="Arial"/>
              </a:rPr>
              <a:t>oftware checks and updates, which should be monitored and documented by maintenance staff, </a:t>
            </a:r>
            <a:endParaRPr sz="2800" b="0" dirty="0">
              <a:latin typeface="Arial"/>
              <a:ea typeface="Arial"/>
              <a:cs typeface="Arial"/>
              <a:sym typeface="Arial"/>
            </a:endParaRPr>
          </a:p>
          <a:p>
            <a:pPr marL="685800" lvl="2" indent="-228600" algn="l" rtl="0">
              <a:lnSpc>
                <a:spcPct val="110000"/>
              </a:lnSpc>
              <a:spcBef>
                <a:spcPts val="1000"/>
              </a:spcBef>
              <a:spcAft>
                <a:spcPts val="0"/>
              </a:spcAft>
              <a:buClr>
                <a:srgbClr val="000000"/>
              </a:buClr>
              <a:buSzPct val="100000"/>
              <a:buChar char="•"/>
            </a:pPr>
            <a:r>
              <a:rPr lang="en-US" sz="2800" b="0" i="0" u="none" strike="noStrike" dirty="0">
                <a:solidFill>
                  <a:srgbClr val="000000"/>
                </a:solidFill>
                <a:latin typeface="Arial"/>
                <a:ea typeface="Arial"/>
                <a:cs typeface="Arial"/>
                <a:sym typeface="Arial"/>
              </a:rPr>
              <a:t>Quarterly intensive vehicle maintenance in coordination with maintenance professionals,</a:t>
            </a:r>
            <a:endParaRPr dirty="0"/>
          </a:p>
          <a:p>
            <a:pPr marL="685800" lvl="2" indent="-228600" algn="l" rtl="0">
              <a:lnSpc>
                <a:spcPct val="110000"/>
              </a:lnSpc>
              <a:spcBef>
                <a:spcPts val="1000"/>
              </a:spcBef>
              <a:spcAft>
                <a:spcPts val="0"/>
              </a:spcAft>
              <a:buClr>
                <a:srgbClr val="000000"/>
              </a:buClr>
              <a:buSzPct val="100000"/>
              <a:buChar char="•"/>
            </a:pPr>
            <a:r>
              <a:rPr lang="en-US" sz="2800" dirty="0">
                <a:solidFill>
                  <a:srgbClr val="000000"/>
                </a:solidFill>
                <a:latin typeface="Arial"/>
                <a:ea typeface="Arial"/>
                <a:cs typeface="Arial"/>
                <a:sym typeface="Arial"/>
              </a:rPr>
              <a:t>Extra attention to wear and tear on tires because electric vehicles are heavier than conventional vehicles, and</a:t>
            </a:r>
            <a:endParaRPr dirty="0"/>
          </a:p>
          <a:p>
            <a:pPr marL="685800" lvl="2" indent="-228600" algn="l" rtl="0">
              <a:lnSpc>
                <a:spcPct val="110000"/>
              </a:lnSpc>
              <a:spcBef>
                <a:spcPts val="1000"/>
              </a:spcBef>
              <a:spcAft>
                <a:spcPts val="0"/>
              </a:spcAft>
              <a:buClr>
                <a:srgbClr val="000000"/>
              </a:buClr>
              <a:buSzPct val="100000"/>
              <a:buChar char="•"/>
            </a:pPr>
            <a:r>
              <a:rPr lang="en-US" sz="2800" dirty="0">
                <a:solidFill>
                  <a:srgbClr val="000000"/>
                </a:solidFill>
                <a:latin typeface="Arial"/>
                <a:ea typeface="Arial"/>
                <a:cs typeface="Arial"/>
                <a:sym typeface="Arial"/>
              </a:rPr>
              <a:t>Management should monitor recall announcements. </a:t>
            </a:r>
            <a:endParaRPr dirty="0"/>
          </a:p>
          <a:p>
            <a:pPr marL="1143000" lvl="3" indent="-228600" algn="l" rtl="0">
              <a:lnSpc>
                <a:spcPct val="110000"/>
              </a:lnSpc>
              <a:spcBef>
                <a:spcPts val="1000"/>
              </a:spcBef>
              <a:spcAft>
                <a:spcPts val="0"/>
              </a:spcAft>
              <a:buClr>
                <a:srgbClr val="000000"/>
              </a:buClr>
              <a:buSzPct val="100000"/>
              <a:buChar char="•"/>
            </a:pPr>
            <a:r>
              <a:rPr lang="en-US" sz="2600" dirty="0">
                <a:solidFill>
                  <a:srgbClr val="000000"/>
                </a:solidFill>
                <a:latin typeface="Arial"/>
                <a:ea typeface="Arial"/>
                <a:cs typeface="Arial"/>
                <a:sym typeface="Arial"/>
              </a:rPr>
              <a:t>If a vehicle if affected, then you should devise a plan to </a:t>
            </a:r>
            <a:r>
              <a:rPr lang="en-US" sz="2600" b="0" i="0" u="none" strike="noStrike" dirty="0">
                <a:solidFill>
                  <a:srgbClr val="000000"/>
                </a:solidFill>
                <a:latin typeface="Arial"/>
                <a:ea typeface="Arial"/>
                <a:cs typeface="Arial"/>
                <a:sym typeface="Arial"/>
              </a:rPr>
              <a:t>cycle out the vehicle</a:t>
            </a:r>
            <a:r>
              <a:rPr lang="en-US" sz="2600" dirty="0">
                <a:solidFill>
                  <a:srgbClr val="000000"/>
                </a:solidFill>
                <a:latin typeface="Arial"/>
                <a:ea typeface="Arial"/>
                <a:cs typeface="Arial"/>
                <a:sym typeface="Arial"/>
              </a:rPr>
              <a:t>(</a:t>
            </a:r>
            <a:r>
              <a:rPr lang="en-US" sz="2600" b="0" i="0" u="none" strike="noStrike" dirty="0">
                <a:solidFill>
                  <a:srgbClr val="000000"/>
                </a:solidFill>
                <a:latin typeface="Arial"/>
                <a:ea typeface="Arial"/>
                <a:cs typeface="Arial"/>
                <a:sym typeface="Arial"/>
              </a:rPr>
              <a:t>s) in the fleet </a:t>
            </a:r>
            <a:r>
              <a:rPr lang="en-US" sz="2600" dirty="0">
                <a:solidFill>
                  <a:srgbClr val="000000"/>
                </a:solidFill>
                <a:latin typeface="Arial"/>
                <a:ea typeface="Arial"/>
                <a:cs typeface="Arial"/>
                <a:sym typeface="Arial"/>
              </a:rPr>
              <a:t>until the problem is resolved.</a:t>
            </a:r>
            <a:r>
              <a:rPr lang="en-US" sz="2600" b="0" i="0" u="none" strike="noStrike" dirty="0">
                <a:solidFill>
                  <a:srgbClr val="000000"/>
                </a:solidFill>
                <a:latin typeface="Arial"/>
                <a:ea typeface="Arial"/>
                <a:cs typeface="Arial"/>
                <a:sym typeface="Arial"/>
              </a:rPr>
              <a:t> </a:t>
            </a:r>
            <a:endParaRPr dirty="0"/>
          </a:p>
          <a:p>
            <a:pPr marL="1143000" lvl="3" indent="-228600" algn="l" rtl="0">
              <a:lnSpc>
                <a:spcPct val="110000"/>
              </a:lnSpc>
              <a:spcBef>
                <a:spcPts val="1000"/>
              </a:spcBef>
              <a:spcAft>
                <a:spcPts val="0"/>
              </a:spcAft>
              <a:buClr>
                <a:srgbClr val="000000"/>
              </a:buClr>
              <a:buSzPct val="100000"/>
              <a:buChar char="•"/>
            </a:pPr>
            <a:r>
              <a:rPr lang="en-US" sz="2600" b="0" i="0" u="none" strike="noStrike" dirty="0">
                <a:solidFill>
                  <a:srgbClr val="000000"/>
                </a:solidFill>
                <a:latin typeface="Arial"/>
                <a:ea typeface="Arial"/>
                <a:cs typeface="Arial"/>
                <a:sym typeface="Arial"/>
              </a:rPr>
              <a:t>Generally, the automaker’s website will post, and update vehicle recalls by VIN.</a:t>
            </a:r>
            <a:endParaRPr sz="2600" b="0" dirty="0">
              <a:latin typeface="Arial"/>
              <a:ea typeface="Arial"/>
              <a:cs typeface="Arial"/>
              <a:sym typeface="Arial"/>
            </a:endParaRPr>
          </a:p>
          <a:p>
            <a:pPr marL="457200" lvl="1" indent="0" algn="l" rtl="0">
              <a:lnSpc>
                <a:spcPct val="90000"/>
              </a:lnSpc>
              <a:spcBef>
                <a:spcPts val="500"/>
              </a:spcBef>
              <a:spcAft>
                <a:spcPts val="0"/>
              </a:spcAft>
              <a:buClr>
                <a:schemeClr val="dk1"/>
              </a:buClr>
              <a:buSzPct val="100000"/>
              <a:buNone/>
            </a:pPr>
            <a:br>
              <a:rPr lang="en-US" dirty="0"/>
            </a:br>
            <a:endParaRPr dirty="0"/>
          </a:p>
        </p:txBody>
      </p:sp>
      <p:sp>
        <p:nvSpPr>
          <p:cNvPr id="2" name="Footer Placeholder 1">
            <a:extLst>
              <a:ext uri="{FF2B5EF4-FFF2-40B4-BE49-F238E27FC236}">
                <a16:creationId xmlns:a16="http://schemas.microsoft.com/office/drawing/2014/main" id="{7A10F038-EB1D-A463-115E-7837557196FB}"/>
              </a:ext>
            </a:extLst>
          </p:cNvPr>
          <p:cNvSpPr>
            <a:spLocks noGrp="1"/>
          </p:cNvSpPr>
          <p:nvPr>
            <p:ph type="ftr" idx="11"/>
          </p:nvPr>
        </p:nvSpPr>
        <p:spPr/>
        <p:txBody>
          <a:bodyPr/>
          <a:lstStyle/>
          <a:p>
            <a:r>
              <a:rPr lang="en-US" dirty="0"/>
              <a:t>Heurta, Heckl, and Rodier, 2024</a:t>
            </a:r>
          </a:p>
        </p:txBody>
      </p:sp>
      <p:sp>
        <p:nvSpPr>
          <p:cNvPr id="3" name="Slide Number Placeholder 2">
            <a:extLst>
              <a:ext uri="{FF2B5EF4-FFF2-40B4-BE49-F238E27FC236}">
                <a16:creationId xmlns:a16="http://schemas.microsoft.com/office/drawing/2014/main" id="{97645084-F7D5-65D9-F5F3-2856734EEB6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p2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6000"/>
              <a:buFont typeface="Play"/>
              <a:buNone/>
            </a:pPr>
            <a:r>
              <a:rPr lang="en-US"/>
              <a:t>Operations</a:t>
            </a:r>
            <a:endParaRPr/>
          </a:p>
        </p:txBody>
      </p:sp>
      <p:sp>
        <p:nvSpPr>
          <p:cNvPr id="257" name="Google Shape;257;p2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757575"/>
              </a:buClr>
              <a:buSzPts val="2400"/>
              <a:buNone/>
            </a:pPr>
            <a:endParaRPr/>
          </a:p>
        </p:txBody>
      </p:sp>
      <p:sp>
        <p:nvSpPr>
          <p:cNvPr id="2" name="Footer Placeholder 1">
            <a:extLst>
              <a:ext uri="{FF2B5EF4-FFF2-40B4-BE49-F238E27FC236}">
                <a16:creationId xmlns:a16="http://schemas.microsoft.com/office/drawing/2014/main" id="{D205B9B9-D7EF-630F-215D-6AF211624609}"/>
              </a:ext>
            </a:extLst>
          </p:cNvPr>
          <p:cNvSpPr>
            <a:spLocks noGrp="1"/>
          </p:cNvSpPr>
          <p:nvPr>
            <p:ph type="ftr" idx="11"/>
          </p:nvPr>
        </p:nvSpPr>
        <p:spPr/>
        <p:txBody>
          <a:bodyPr/>
          <a:lstStyle/>
          <a:p>
            <a:r>
              <a:rPr lang="en-US" dirty="0"/>
              <a:t>Heurta, Heckl, and Rodier, 2024</a:t>
            </a:r>
          </a:p>
        </p:txBody>
      </p:sp>
      <p:sp>
        <p:nvSpPr>
          <p:cNvPr id="3" name="Slide Number Placeholder 2">
            <a:extLst>
              <a:ext uri="{FF2B5EF4-FFF2-40B4-BE49-F238E27FC236}">
                <a16:creationId xmlns:a16="http://schemas.microsoft.com/office/drawing/2014/main" id="{2C4C75E0-8867-0033-1BD7-B356EDFA02A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Google Shape;271;p3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dirty="0"/>
              <a:t>Maintenance Protocol</a:t>
            </a:r>
            <a:endParaRPr strike="sngStrike" dirty="0"/>
          </a:p>
        </p:txBody>
      </p:sp>
      <p:sp>
        <p:nvSpPr>
          <p:cNvPr id="272" name="Google Shape;272;p30"/>
          <p:cNvSpPr/>
          <p:nvPr/>
        </p:nvSpPr>
        <p:spPr>
          <a:xfrm>
            <a:off x="-10936898" y="1817688"/>
            <a:ext cx="47251322" cy="45720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3" name="Google Shape;273;p30"/>
          <p:cNvSpPr txBox="1">
            <a:spLocks noGrp="1"/>
          </p:cNvSpPr>
          <p:nvPr>
            <p:ph type="body" idx="1"/>
          </p:nvPr>
        </p:nvSpPr>
        <p:spPr>
          <a:xfrm>
            <a:off x="838200" y="1500976"/>
            <a:ext cx="10515600" cy="4853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000"/>
              <a:buNone/>
            </a:pPr>
            <a:r>
              <a:rPr lang="en-US" sz="1800" dirty="0"/>
              <a:t>Maintenance Protocols are the most important aspect of fleet management for the safety of users and preservation of company assets by vehicle or by station, daily checks conducted and communicated in a systematic and real-time fashion are essential. Here are some examples that may be checked daily or weekly:</a:t>
            </a:r>
            <a:endParaRPr sz="1800" dirty="0"/>
          </a:p>
          <a:p>
            <a:pPr marL="0" lvl="0" indent="0" algn="l" rtl="0">
              <a:lnSpc>
                <a:spcPct val="90000"/>
              </a:lnSpc>
              <a:spcBef>
                <a:spcPts val="0"/>
              </a:spcBef>
              <a:spcAft>
                <a:spcPts val="0"/>
              </a:spcAft>
              <a:buNone/>
            </a:pPr>
            <a:endParaRPr sz="1800" dirty="0"/>
          </a:p>
          <a:p>
            <a:pPr marL="457200" lvl="0" indent="-342900" algn="l" rtl="0">
              <a:lnSpc>
                <a:spcPct val="90000"/>
              </a:lnSpc>
              <a:spcBef>
                <a:spcPts val="0"/>
              </a:spcBef>
              <a:spcAft>
                <a:spcPts val="0"/>
              </a:spcAft>
              <a:buSzPts val="1800"/>
              <a:buChar char="•"/>
            </a:pPr>
            <a:r>
              <a:rPr lang="en-US" sz="1800" dirty="0"/>
              <a:t>No visible or critical damage to the vehicle interior and exterior</a:t>
            </a:r>
            <a:endParaRPr sz="1800" dirty="0"/>
          </a:p>
          <a:p>
            <a:pPr marL="457200" lvl="0" indent="-342900" algn="l" rtl="0">
              <a:lnSpc>
                <a:spcPct val="90000"/>
              </a:lnSpc>
              <a:spcBef>
                <a:spcPts val="0"/>
              </a:spcBef>
              <a:spcAft>
                <a:spcPts val="0"/>
              </a:spcAft>
              <a:buSzPts val="1800"/>
              <a:buChar char="•"/>
            </a:pPr>
            <a:r>
              <a:rPr lang="en-US" sz="1800" dirty="0"/>
              <a:t>Keys and in-vehicle hardware are present, key-fob battery is functional</a:t>
            </a:r>
            <a:endParaRPr sz="1800" dirty="0"/>
          </a:p>
          <a:p>
            <a:pPr marL="457200" lvl="0" indent="-342900" algn="l" rtl="0">
              <a:lnSpc>
                <a:spcPct val="90000"/>
              </a:lnSpc>
              <a:spcBef>
                <a:spcPts val="0"/>
              </a:spcBef>
              <a:spcAft>
                <a:spcPts val="0"/>
              </a:spcAft>
              <a:buSzPts val="1800"/>
              <a:buChar char="•"/>
            </a:pPr>
            <a:r>
              <a:rPr lang="en-US" sz="1800" dirty="0"/>
              <a:t>Emergency hazard lights working</a:t>
            </a:r>
            <a:endParaRPr sz="1800" dirty="0"/>
          </a:p>
          <a:p>
            <a:pPr marL="457200" lvl="0" indent="-342900" algn="l" rtl="0">
              <a:lnSpc>
                <a:spcPct val="90000"/>
              </a:lnSpc>
              <a:spcBef>
                <a:spcPts val="0"/>
              </a:spcBef>
              <a:spcAft>
                <a:spcPts val="0"/>
              </a:spcAft>
              <a:buSzPts val="1800"/>
              <a:buChar char="•"/>
            </a:pPr>
            <a:r>
              <a:rPr lang="en-US" sz="1800" dirty="0"/>
              <a:t>Headlights working</a:t>
            </a:r>
            <a:endParaRPr sz="1800" dirty="0"/>
          </a:p>
          <a:p>
            <a:pPr marL="457200" lvl="0" indent="-342900" algn="l" rtl="0">
              <a:lnSpc>
                <a:spcPct val="90000"/>
              </a:lnSpc>
              <a:spcBef>
                <a:spcPts val="0"/>
              </a:spcBef>
              <a:spcAft>
                <a:spcPts val="0"/>
              </a:spcAft>
              <a:buSzPts val="1800"/>
              <a:buChar char="•"/>
            </a:pPr>
            <a:r>
              <a:rPr lang="en-US" sz="1800" dirty="0"/>
              <a:t>Doors are operational and lock/unlock with the app and the backup keys</a:t>
            </a:r>
            <a:endParaRPr sz="1800" dirty="0"/>
          </a:p>
          <a:p>
            <a:pPr marL="457200" lvl="0" indent="-342900" algn="l" rtl="0">
              <a:lnSpc>
                <a:spcPct val="90000"/>
              </a:lnSpc>
              <a:spcBef>
                <a:spcPts val="0"/>
              </a:spcBef>
              <a:spcAft>
                <a:spcPts val="0"/>
              </a:spcAft>
              <a:buSzPts val="1800"/>
              <a:buChar char="•"/>
            </a:pPr>
            <a:r>
              <a:rPr lang="en-US" sz="1800" dirty="0"/>
              <a:t>Interior is clean, and no visible damage</a:t>
            </a:r>
            <a:endParaRPr sz="1800" dirty="0"/>
          </a:p>
          <a:p>
            <a:pPr marL="457200" lvl="0" indent="-342900" algn="l" rtl="0">
              <a:lnSpc>
                <a:spcPct val="90000"/>
              </a:lnSpc>
              <a:spcBef>
                <a:spcPts val="0"/>
              </a:spcBef>
              <a:spcAft>
                <a:spcPts val="0"/>
              </a:spcAft>
              <a:buSzPts val="1800"/>
              <a:buChar char="•"/>
            </a:pPr>
            <a:r>
              <a:rPr lang="en-US" sz="1800" dirty="0"/>
              <a:t>Cleaning supplies that members use between reservations are stocked</a:t>
            </a:r>
            <a:endParaRPr sz="1800" dirty="0"/>
          </a:p>
          <a:p>
            <a:pPr marL="457200" lvl="0" indent="-342900" algn="l" rtl="0">
              <a:lnSpc>
                <a:spcPct val="90000"/>
              </a:lnSpc>
              <a:spcBef>
                <a:spcPts val="0"/>
              </a:spcBef>
              <a:spcAft>
                <a:spcPts val="0"/>
              </a:spcAft>
              <a:buSzPts val="1800"/>
              <a:buChar char="•"/>
            </a:pPr>
            <a:r>
              <a:rPr lang="en-US" sz="1800" dirty="0"/>
              <a:t>Fleet charging cards are in the center of the console </a:t>
            </a:r>
            <a:endParaRPr sz="1800" dirty="0"/>
          </a:p>
          <a:p>
            <a:pPr marL="457200" lvl="0" indent="-342900" algn="l" rtl="0">
              <a:lnSpc>
                <a:spcPct val="90000"/>
              </a:lnSpc>
              <a:spcBef>
                <a:spcPts val="0"/>
              </a:spcBef>
              <a:spcAft>
                <a:spcPts val="0"/>
              </a:spcAft>
              <a:buSzPts val="1800"/>
              <a:buChar char="•"/>
            </a:pPr>
            <a:r>
              <a:rPr lang="en-US" sz="1800" dirty="0"/>
              <a:t>Tires are in good condition and at appropriate tire pressure</a:t>
            </a:r>
            <a:endParaRPr sz="1800" dirty="0"/>
          </a:p>
          <a:p>
            <a:pPr marL="457200" lvl="0" indent="-342900" algn="l" rtl="0">
              <a:lnSpc>
                <a:spcPct val="90000"/>
              </a:lnSpc>
              <a:spcBef>
                <a:spcPts val="0"/>
              </a:spcBef>
              <a:spcAft>
                <a:spcPts val="0"/>
              </a:spcAft>
              <a:buSzPts val="1800"/>
              <a:buChar char="•"/>
            </a:pPr>
            <a:r>
              <a:rPr lang="en-US" sz="1800" dirty="0"/>
              <a:t>Windshield wiper fluid is full</a:t>
            </a:r>
            <a:endParaRPr sz="1800" dirty="0"/>
          </a:p>
          <a:p>
            <a:pPr marL="457200" lvl="0" indent="-342900" algn="l" rtl="0">
              <a:lnSpc>
                <a:spcPct val="90000"/>
              </a:lnSpc>
              <a:spcBef>
                <a:spcPts val="0"/>
              </a:spcBef>
              <a:spcAft>
                <a:spcPts val="0"/>
              </a:spcAft>
              <a:buSzPts val="1800"/>
              <a:buChar char="•"/>
            </a:pPr>
            <a:r>
              <a:rPr lang="en-US" sz="1800" dirty="0"/>
              <a:t>Wiper blades are functional</a:t>
            </a:r>
            <a:endParaRPr sz="1800" dirty="0"/>
          </a:p>
          <a:p>
            <a:pPr marL="457200" lvl="0" indent="-342900" algn="l" rtl="0">
              <a:lnSpc>
                <a:spcPct val="90000"/>
              </a:lnSpc>
              <a:spcBef>
                <a:spcPts val="0"/>
              </a:spcBef>
              <a:spcAft>
                <a:spcPts val="0"/>
              </a:spcAft>
              <a:buSzPts val="1800"/>
              <a:buChar char="•"/>
            </a:pPr>
            <a:r>
              <a:rPr lang="en-US" sz="1800" dirty="0"/>
              <a:t>Windshield is absent of cracks or damage</a:t>
            </a:r>
            <a:endParaRPr sz="1800" dirty="0"/>
          </a:p>
          <a:p>
            <a:pPr marL="457200" lvl="0" indent="-342900" algn="l" rtl="0">
              <a:lnSpc>
                <a:spcPct val="90000"/>
              </a:lnSpc>
              <a:spcBef>
                <a:spcPts val="0"/>
              </a:spcBef>
              <a:spcAft>
                <a:spcPts val="0"/>
              </a:spcAft>
              <a:buSzPts val="1800"/>
              <a:buChar char="•"/>
            </a:pPr>
            <a:r>
              <a:rPr lang="en-US" sz="1800" dirty="0"/>
              <a:t>Vehicle is absent of cigarette, vape or other smoke smell</a:t>
            </a:r>
            <a:endParaRPr sz="1800" dirty="0"/>
          </a:p>
          <a:p>
            <a:pPr marL="457200" lvl="0" indent="0" algn="l" rtl="0">
              <a:lnSpc>
                <a:spcPct val="90000"/>
              </a:lnSpc>
              <a:spcBef>
                <a:spcPts val="0"/>
              </a:spcBef>
              <a:spcAft>
                <a:spcPts val="0"/>
              </a:spcAft>
              <a:buNone/>
            </a:pPr>
            <a:br>
              <a:rPr lang="en-US" sz="1800" b="0" dirty="0"/>
            </a:br>
            <a:endParaRPr sz="1800" dirty="0"/>
          </a:p>
        </p:txBody>
      </p:sp>
      <p:sp>
        <p:nvSpPr>
          <p:cNvPr id="2" name="Footer Placeholder 1">
            <a:extLst>
              <a:ext uri="{FF2B5EF4-FFF2-40B4-BE49-F238E27FC236}">
                <a16:creationId xmlns:a16="http://schemas.microsoft.com/office/drawing/2014/main" id="{C60572DD-B0AC-FC27-8EF5-1274E4ABCB1A}"/>
              </a:ext>
            </a:extLst>
          </p:cNvPr>
          <p:cNvSpPr>
            <a:spLocks noGrp="1"/>
          </p:cNvSpPr>
          <p:nvPr>
            <p:ph type="ftr" idx="11"/>
          </p:nvPr>
        </p:nvSpPr>
        <p:spPr/>
        <p:txBody>
          <a:bodyPr/>
          <a:lstStyle/>
          <a:p>
            <a:r>
              <a:rPr lang="en-US" dirty="0"/>
              <a:t>Heurta, Heckl, and Rodier, 2024</a:t>
            </a:r>
          </a:p>
        </p:txBody>
      </p:sp>
      <p:sp>
        <p:nvSpPr>
          <p:cNvPr id="3" name="Slide Number Placeholder 2">
            <a:extLst>
              <a:ext uri="{FF2B5EF4-FFF2-40B4-BE49-F238E27FC236}">
                <a16:creationId xmlns:a16="http://schemas.microsoft.com/office/drawing/2014/main" id="{70B378D6-AA90-AFEF-BB27-4439DAFE429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6000"/>
              <a:buFont typeface="Play"/>
              <a:buNone/>
            </a:pPr>
            <a:r>
              <a:rPr lang="en-US"/>
              <a:t>Introduction</a:t>
            </a:r>
            <a:endParaRPr/>
          </a:p>
        </p:txBody>
      </p:sp>
      <p:sp>
        <p:nvSpPr>
          <p:cNvPr id="99" name="Google Shape;99;p2"/>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757575"/>
              </a:buClr>
              <a:buSzPts val="2400"/>
              <a:buNone/>
            </a:pPr>
            <a:endParaRPr/>
          </a:p>
        </p:txBody>
      </p:sp>
      <p:sp>
        <p:nvSpPr>
          <p:cNvPr id="2" name="Footer Placeholder 1">
            <a:extLst>
              <a:ext uri="{FF2B5EF4-FFF2-40B4-BE49-F238E27FC236}">
                <a16:creationId xmlns:a16="http://schemas.microsoft.com/office/drawing/2014/main" id="{73C73330-F099-A6C6-84DD-EC2BD6DF5C66}"/>
              </a:ext>
            </a:extLst>
          </p:cNvPr>
          <p:cNvSpPr>
            <a:spLocks noGrp="1"/>
          </p:cNvSpPr>
          <p:nvPr>
            <p:ph type="ftr" idx="11"/>
          </p:nvPr>
        </p:nvSpPr>
        <p:spPr/>
        <p:txBody>
          <a:bodyPr/>
          <a:lstStyle/>
          <a:p>
            <a:r>
              <a:rPr lang="en-US" dirty="0"/>
              <a:t>Heurta, Heckl, and Rodier, 2024</a:t>
            </a:r>
          </a:p>
        </p:txBody>
      </p:sp>
      <p:sp>
        <p:nvSpPr>
          <p:cNvPr id="3" name="Slide Number Placeholder 2">
            <a:extLst>
              <a:ext uri="{FF2B5EF4-FFF2-40B4-BE49-F238E27FC236}">
                <a16:creationId xmlns:a16="http://schemas.microsoft.com/office/drawing/2014/main" id="{22A23581-E967-5EEC-6711-8F91560F00C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29"/>
          <p:cNvSpPr txBox="1">
            <a:spLocks noGrp="1"/>
          </p:cNvSpPr>
          <p:nvPr>
            <p:ph type="title"/>
          </p:nvPr>
        </p:nvSpPr>
        <p:spPr>
          <a:xfrm>
            <a:off x="838200" y="365125"/>
            <a:ext cx="10515600" cy="1099781"/>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400"/>
              <a:buFont typeface="Arial"/>
              <a:buNone/>
            </a:pPr>
            <a:r>
              <a:rPr lang="en-US" sz="3600" b="0" i="0" u="none" strike="noStrike" dirty="0">
                <a:latin typeface="Play" panose="020B0604020202020204" charset="0"/>
                <a:ea typeface="Arial"/>
                <a:cs typeface="Arial"/>
                <a:sym typeface="Arial"/>
              </a:rPr>
              <a:t>Reservation Technology and In-Vehicle Hardware</a:t>
            </a:r>
            <a:endParaRPr sz="3600" dirty="0">
              <a:latin typeface="Play" panose="020B0604020202020204" charset="0"/>
            </a:endParaRPr>
          </a:p>
        </p:txBody>
      </p:sp>
      <p:sp>
        <p:nvSpPr>
          <p:cNvPr id="264" name="Google Shape;264;p29"/>
          <p:cNvSpPr txBox="1">
            <a:spLocks noGrp="1"/>
          </p:cNvSpPr>
          <p:nvPr>
            <p:ph type="body" idx="1"/>
          </p:nvPr>
        </p:nvSpPr>
        <p:spPr>
          <a:xfrm>
            <a:off x="838200" y="1464906"/>
            <a:ext cx="5181600" cy="4917233"/>
          </a:xfrm>
          <a:prstGeom prst="rect">
            <a:avLst/>
          </a:prstGeom>
          <a:noFill/>
          <a:ln>
            <a:noFill/>
          </a:ln>
        </p:spPr>
        <p:txBody>
          <a:bodyPr spcFirstLastPara="1" wrap="square" lIns="91425" tIns="45700" rIns="91425" bIns="45700" anchor="t" anchorCtr="0">
            <a:normAutofit fontScale="25000" lnSpcReduction="20000"/>
          </a:bodyPr>
          <a:lstStyle/>
          <a:p>
            <a:pPr marL="0" lvl="0" indent="0" algn="l" rtl="0">
              <a:lnSpc>
                <a:spcPct val="100000"/>
              </a:lnSpc>
              <a:spcBef>
                <a:spcPts val="0"/>
              </a:spcBef>
              <a:spcAft>
                <a:spcPts val="0"/>
              </a:spcAft>
              <a:buClr>
                <a:srgbClr val="000000"/>
              </a:buClr>
              <a:buSzPct val="100000"/>
              <a:buNone/>
            </a:pPr>
            <a:r>
              <a:rPr lang="en-US" sz="8000" dirty="0">
                <a:solidFill>
                  <a:srgbClr val="000000"/>
                </a:solidFill>
                <a:latin typeface="Arial"/>
                <a:ea typeface="Arial"/>
                <a:cs typeface="Arial"/>
                <a:sym typeface="Arial"/>
              </a:rPr>
              <a:t>Platforms should have the following capabilities for </a:t>
            </a:r>
            <a:r>
              <a:rPr lang="en-US" sz="8000" b="1" dirty="0">
                <a:solidFill>
                  <a:srgbClr val="000000"/>
                </a:solidFill>
                <a:latin typeface="Arial"/>
                <a:ea typeface="Arial"/>
                <a:cs typeface="Arial"/>
                <a:sym typeface="Arial"/>
              </a:rPr>
              <a:t>administrative functions</a:t>
            </a:r>
            <a:r>
              <a:rPr lang="en-US" sz="8000" dirty="0">
                <a:solidFill>
                  <a:srgbClr val="000000"/>
                </a:solidFill>
                <a:latin typeface="Arial"/>
                <a:ea typeface="Arial"/>
                <a:cs typeface="Arial"/>
                <a:sym typeface="Arial"/>
              </a:rPr>
              <a:t>:</a:t>
            </a:r>
            <a:endParaRPr sz="8000" b="0" i="0" u="none" strike="noStrike" dirty="0">
              <a:solidFill>
                <a:srgbClr val="000000"/>
              </a:solidFill>
              <a:latin typeface="Arial"/>
              <a:ea typeface="Arial"/>
              <a:cs typeface="Arial"/>
              <a:sym typeface="Arial"/>
            </a:endParaRPr>
          </a:p>
          <a:p>
            <a:pPr marL="228600" lvl="1" indent="-228600" algn="l" rtl="0">
              <a:lnSpc>
                <a:spcPct val="110000"/>
              </a:lnSpc>
              <a:spcBef>
                <a:spcPts val="1000"/>
              </a:spcBef>
              <a:spcAft>
                <a:spcPts val="0"/>
              </a:spcAft>
              <a:buClr>
                <a:srgbClr val="000000"/>
              </a:buClr>
              <a:buSzPct val="100000"/>
              <a:buChar char="•"/>
            </a:pPr>
            <a:r>
              <a:rPr lang="en-US" sz="7200" dirty="0">
                <a:solidFill>
                  <a:srgbClr val="000000"/>
                </a:solidFill>
                <a:latin typeface="Arial"/>
                <a:ea typeface="Arial"/>
                <a:cs typeface="Arial"/>
                <a:sym typeface="Arial"/>
              </a:rPr>
              <a:t>M</a:t>
            </a:r>
            <a:r>
              <a:rPr lang="en-US" sz="7200" b="0" i="0" u="none" strike="noStrike" dirty="0">
                <a:solidFill>
                  <a:srgbClr val="000000"/>
                </a:solidFill>
                <a:latin typeface="Arial"/>
                <a:ea typeface="Arial"/>
                <a:cs typeface="Arial"/>
                <a:sym typeface="Arial"/>
              </a:rPr>
              <a:t>anage carsharing services across different geographi</a:t>
            </a:r>
            <a:r>
              <a:rPr lang="en-US" sz="7200" dirty="0">
                <a:solidFill>
                  <a:srgbClr val="000000"/>
                </a:solidFill>
              </a:rPr>
              <a:t>c </a:t>
            </a:r>
            <a:r>
              <a:rPr lang="en-US" sz="7200" b="0" i="0" u="none" strike="noStrike" dirty="0">
                <a:solidFill>
                  <a:srgbClr val="000000"/>
                </a:solidFill>
                <a:latin typeface="Arial"/>
                <a:ea typeface="Arial"/>
                <a:cs typeface="Arial"/>
                <a:sym typeface="Arial"/>
              </a:rPr>
              <a:t>communities,</a:t>
            </a:r>
            <a:endParaRPr dirty="0"/>
          </a:p>
          <a:p>
            <a:pPr marL="228600" lvl="1" indent="-228600" algn="l" rtl="0">
              <a:lnSpc>
                <a:spcPct val="100000"/>
              </a:lnSpc>
              <a:spcBef>
                <a:spcPts val="800"/>
              </a:spcBef>
              <a:spcAft>
                <a:spcPts val="0"/>
              </a:spcAft>
              <a:buClr>
                <a:srgbClr val="000000"/>
              </a:buClr>
              <a:buSzPct val="100000"/>
              <a:buChar char="•"/>
            </a:pPr>
            <a:r>
              <a:rPr lang="en-US" sz="7200" b="0" i="0" u="none" strike="noStrike" dirty="0">
                <a:solidFill>
                  <a:srgbClr val="000000"/>
                </a:solidFill>
                <a:latin typeface="Arial"/>
                <a:ea typeface="Arial"/>
                <a:cs typeface="Arial"/>
                <a:sym typeface="Arial"/>
              </a:rPr>
              <a:t>Create and modify carsharing stations,</a:t>
            </a:r>
            <a:endParaRPr dirty="0"/>
          </a:p>
          <a:p>
            <a:pPr marL="228600" lvl="1" indent="-228600" algn="l" rtl="0">
              <a:lnSpc>
                <a:spcPct val="100000"/>
              </a:lnSpc>
              <a:spcBef>
                <a:spcPts val="800"/>
              </a:spcBef>
              <a:spcAft>
                <a:spcPts val="0"/>
              </a:spcAft>
              <a:buClr>
                <a:srgbClr val="000000"/>
              </a:buClr>
              <a:buSzPct val="100000"/>
              <a:buChar char="•"/>
            </a:pPr>
            <a:r>
              <a:rPr lang="en-US" sz="7200" b="0" i="0" u="none" strike="noStrike" dirty="0">
                <a:solidFill>
                  <a:srgbClr val="000000"/>
                </a:solidFill>
                <a:latin typeface="Arial"/>
                <a:ea typeface="Arial"/>
                <a:cs typeface="Arial"/>
                <a:sym typeface="Arial"/>
              </a:rPr>
              <a:t>Inventory, assign, search, and modify fleet,</a:t>
            </a:r>
            <a:endParaRPr dirty="0"/>
          </a:p>
          <a:p>
            <a:pPr marL="228600" lvl="1" indent="-228600" algn="l" rtl="0">
              <a:lnSpc>
                <a:spcPct val="100000"/>
              </a:lnSpc>
              <a:spcBef>
                <a:spcPts val="800"/>
              </a:spcBef>
              <a:spcAft>
                <a:spcPts val="0"/>
              </a:spcAft>
              <a:buClr>
                <a:srgbClr val="000000"/>
              </a:buClr>
              <a:buSzPct val="100000"/>
              <a:buChar char="•"/>
            </a:pPr>
            <a:r>
              <a:rPr lang="en-US" sz="7200" b="0" i="0" u="none" strike="noStrike" dirty="0">
                <a:solidFill>
                  <a:srgbClr val="000000"/>
                </a:solidFill>
                <a:latin typeface="Arial"/>
                <a:ea typeface="Arial"/>
                <a:cs typeface="Arial"/>
                <a:sym typeface="Arial"/>
              </a:rPr>
              <a:t>Track applications and membership profiles,</a:t>
            </a:r>
            <a:endParaRPr dirty="0"/>
          </a:p>
          <a:p>
            <a:pPr marL="228600" lvl="1" indent="-228600" algn="l" rtl="0">
              <a:lnSpc>
                <a:spcPct val="100000"/>
              </a:lnSpc>
              <a:spcBef>
                <a:spcPts val="800"/>
              </a:spcBef>
              <a:spcAft>
                <a:spcPts val="0"/>
              </a:spcAft>
              <a:buClr>
                <a:srgbClr val="000000"/>
              </a:buClr>
              <a:buSzPct val="100000"/>
              <a:buChar char="•"/>
            </a:pPr>
            <a:r>
              <a:rPr lang="en-US" sz="7200" b="0" i="0" u="none" strike="noStrike" dirty="0">
                <a:solidFill>
                  <a:srgbClr val="000000"/>
                </a:solidFill>
                <a:latin typeface="Arial"/>
                <a:ea typeface="Arial"/>
                <a:cs typeface="Arial"/>
                <a:sym typeface="Arial"/>
              </a:rPr>
              <a:t>Dynamic accounts receivable for member accounts,</a:t>
            </a:r>
            <a:endParaRPr dirty="0"/>
          </a:p>
          <a:p>
            <a:pPr marL="228600" lvl="1" indent="-228600" algn="l" rtl="0">
              <a:lnSpc>
                <a:spcPct val="100000"/>
              </a:lnSpc>
              <a:spcBef>
                <a:spcPts val="800"/>
              </a:spcBef>
              <a:spcAft>
                <a:spcPts val="0"/>
              </a:spcAft>
              <a:buClr>
                <a:srgbClr val="000000"/>
              </a:buClr>
              <a:buSzPct val="100000"/>
              <a:buChar char="•"/>
            </a:pPr>
            <a:r>
              <a:rPr lang="en-US" sz="7200" b="0" i="0" u="none" strike="noStrike" dirty="0">
                <a:solidFill>
                  <a:srgbClr val="000000"/>
                </a:solidFill>
                <a:latin typeface="Arial"/>
                <a:ea typeface="Arial"/>
                <a:cs typeface="Arial"/>
                <a:sym typeface="Arial"/>
              </a:rPr>
              <a:t>Send reservation alerts (e.g., vehicle late returning, vehicle not returned, vehicle battery status, and other real-time status records),</a:t>
            </a:r>
            <a:endParaRPr dirty="0"/>
          </a:p>
          <a:p>
            <a:pPr marL="228600" lvl="1" indent="-228600" algn="l" rtl="0">
              <a:lnSpc>
                <a:spcPct val="100000"/>
              </a:lnSpc>
              <a:spcBef>
                <a:spcPts val="800"/>
              </a:spcBef>
              <a:spcAft>
                <a:spcPts val="0"/>
              </a:spcAft>
              <a:buClr>
                <a:srgbClr val="000000"/>
              </a:buClr>
              <a:buSzPct val="100000"/>
              <a:buChar char="•"/>
            </a:pPr>
            <a:r>
              <a:rPr lang="en-US" sz="7200" b="0" i="0" u="none" strike="noStrike" dirty="0">
                <a:solidFill>
                  <a:srgbClr val="000000"/>
                </a:solidFill>
                <a:latin typeface="Arial"/>
                <a:ea typeface="Arial"/>
                <a:cs typeface="Arial"/>
                <a:sym typeface="Arial"/>
              </a:rPr>
              <a:t>Seamless integration with the in-vehicle hardware,</a:t>
            </a:r>
            <a:endParaRPr dirty="0"/>
          </a:p>
          <a:p>
            <a:pPr marL="228600" lvl="1" indent="-228600" algn="l" rtl="0">
              <a:lnSpc>
                <a:spcPct val="100000"/>
              </a:lnSpc>
              <a:spcBef>
                <a:spcPts val="800"/>
              </a:spcBef>
              <a:spcAft>
                <a:spcPts val="0"/>
              </a:spcAft>
              <a:buClr>
                <a:srgbClr val="000000"/>
              </a:buClr>
              <a:buSzPct val="100000"/>
              <a:buChar char="•"/>
            </a:pPr>
            <a:r>
              <a:rPr lang="en-US" sz="7200" b="0" i="0" u="none" strike="noStrike" dirty="0">
                <a:solidFill>
                  <a:srgbClr val="000000"/>
                </a:solidFill>
                <a:latin typeface="Arial"/>
                <a:ea typeface="Arial"/>
                <a:cs typeface="Arial"/>
                <a:sym typeface="Arial"/>
              </a:rPr>
              <a:t>Data collection and dashboard, and</a:t>
            </a:r>
            <a:endParaRPr dirty="0"/>
          </a:p>
          <a:p>
            <a:pPr marL="228600" lvl="1" indent="-228600" algn="l" rtl="0">
              <a:lnSpc>
                <a:spcPct val="100000"/>
              </a:lnSpc>
              <a:spcBef>
                <a:spcPts val="800"/>
              </a:spcBef>
              <a:spcAft>
                <a:spcPts val="0"/>
              </a:spcAft>
              <a:buClr>
                <a:srgbClr val="000000"/>
              </a:buClr>
              <a:buSzPct val="100000"/>
              <a:buChar char="•"/>
            </a:pPr>
            <a:r>
              <a:rPr lang="en-US" sz="7200" b="0" i="0" u="none" strike="noStrike" dirty="0">
                <a:solidFill>
                  <a:srgbClr val="000000"/>
                </a:solidFill>
                <a:latin typeface="Arial"/>
                <a:ea typeface="Arial"/>
                <a:cs typeface="Arial"/>
                <a:sym typeface="Arial"/>
              </a:rPr>
              <a:t>Ability to customize your operations branding and or expansion.</a:t>
            </a:r>
            <a:endParaRPr dirty="0"/>
          </a:p>
          <a:p>
            <a:pPr marL="228600" lvl="1" indent="-150811" algn="l" rtl="0">
              <a:lnSpc>
                <a:spcPct val="100000"/>
              </a:lnSpc>
              <a:spcBef>
                <a:spcPts val="800"/>
              </a:spcBef>
              <a:spcAft>
                <a:spcPts val="0"/>
              </a:spcAft>
              <a:buClr>
                <a:schemeClr val="dk1"/>
              </a:buClr>
              <a:buSzPct val="100000"/>
              <a:buNone/>
            </a:pPr>
            <a:endParaRPr sz="4900" b="0" i="0" u="none" strike="noStrike" dirty="0">
              <a:solidFill>
                <a:srgbClr val="000000"/>
              </a:solidFill>
              <a:latin typeface="Arial"/>
              <a:ea typeface="Arial"/>
              <a:cs typeface="Arial"/>
              <a:sym typeface="Arial"/>
            </a:endParaRPr>
          </a:p>
          <a:p>
            <a:pPr marL="0" lvl="0" indent="0" algn="l" rtl="0">
              <a:lnSpc>
                <a:spcPct val="90000"/>
              </a:lnSpc>
              <a:spcBef>
                <a:spcPts val="1000"/>
              </a:spcBef>
              <a:spcAft>
                <a:spcPts val="0"/>
              </a:spcAft>
              <a:buClr>
                <a:schemeClr val="dk1"/>
              </a:buClr>
              <a:buSzPct val="100000"/>
              <a:buNone/>
            </a:pPr>
            <a:endParaRPr dirty="0"/>
          </a:p>
        </p:txBody>
      </p:sp>
      <p:sp>
        <p:nvSpPr>
          <p:cNvPr id="265" name="Google Shape;265;p29"/>
          <p:cNvSpPr txBox="1">
            <a:spLocks noGrp="1"/>
          </p:cNvSpPr>
          <p:nvPr>
            <p:ph type="body" idx="2"/>
          </p:nvPr>
        </p:nvSpPr>
        <p:spPr>
          <a:xfrm>
            <a:off x="6172200" y="1464906"/>
            <a:ext cx="5181600" cy="4712057"/>
          </a:xfrm>
          <a:prstGeom prst="rect">
            <a:avLst/>
          </a:prstGeom>
          <a:noFill/>
          <a:ln>
            <a:noFill/>
          </a:ln>
        </p:spPr>
        <p:txBody>
          <a:bodyPr spcFirstLastPara="1" wrap="square" lIns="91425" tIns="45700" rIns="91425" bIns="45700" anchor="t" anchorCtr="0">
            <a:normAutofit fontScale="32500" lnSpcReduction="20000"/>
          </a:bodyPr>
          <a:lstStyle/>
          <a:p>
            <a:pPr marL="228600" lvl="0" indent="-228600" algn="l" rtl="0">
              <a:lnSpc>
                <a:spcPct val="100000"/>
              </a:lnSpc>
              <a:spcBef>
                <a:spcPts val="0"/>
              </a:spcBef>
              <a:spcAft>
                <a:spcPts val="0"/>
              </a:spcAft>
              <a:buClr>
                <a:srgbClr val="000000"/>
              </a:buClr>
              <a:buSzPct val="100000"/>
              <a:buFont typeface="Arial"/>
              <a:buChar char="•"/>
            </a:pPr>
            <a:r>
              <a:rPr lang="en-US" sz="6800" b="0" i="0" u="none" strike="noStrike" dirty="0">
                <a:solidFill>
                  <a:srgbClr val="000000"/>
                </a:solidFill>
                <a:latin typeface="Arial"/>
                <a:ea typeface="Arial"/>
                <a:cs typeface="Arial"/>
                <a:sym typeface="Arial"/>
              </a:rPr>
              <a:t>The following are key features that carsharing operators should look for to optimize the </a:t>
            </a:r>
            <a:r>
              <a:rPr lang="en-US" sz="6800" b="1" i="0" u="none" strike="noStrike" dirty="0">
                <a:solidFill>
                  <a:srgbClr val="000000"/>
                </a:solidFill>
                <a:latin typeface="Arial"/>
                <a:ea typeface="Arial"/>
                <a:cs typeface="Arial"/>
                <a:sym typeface="Arial"/>
              </a:rPr>
              <a:t>user experience</a:t>
            </a:r>
            <a:r>
              <a:rPr lang="en-US" sz="6800" b="0" i="0" u="none" strike="noStrike" dirty="0">
                <a:solidFill>
                  <a:srgbClr val="000000"/>
                </a:solidFill>
                <a:latin typeface="Arial"/>
                <a:ea typeface="Arial"/>
                <a:cs typeface="Arial"/>
                <a:sym typeface="Arial"/>
              </a:rPr>
              <a:t>:</a:t>
            </a:r>
            <a:endParaRPr sz="6800" dirty="0"/>
          </a:p>
          <a:p>
            <a:pPr marL="685800" lvl="2" indent="-228600" algn="l" rtl="0">
              <a:lnSpc>
                <a:spcPct val="110000"/>
              </a:lnSpc>
              <a:spcBef>
                <a:spcPts val="800"/>
              </a:spcBef>
              <a:spcAft>
                <a:spcPts val="0"/>
              </a:spcAft>
              <a:buClr>
                <a:srgbClr val="000000"/>
              </a:buClr>
              <a:buSzPct val="100000"/>
              <a:buChar char="•"/>
            </a:pPr>
            <a:r>
              <a:rPr lang="en-US" sz="6800" b="0" i="0" u="none" strike="noStrike" dirty="0">
                <a:solidFill>
                  <a:srgbClr val="000000"/>
                </a:solidFill>
                <a:latin typeface="Arial"/>
                <a:ea typeface="Arial"/>
                <a:cs typeface="Arial"/>
                <a:sym typeface="Arial"/>
              </a:rPr>
              <a:t>Intuitive user interface</a:t>
            </a:r>
            <a:endParaRPr sz="6800" dirty="0"/>
          </a:p>
          <a:p>
            <a:pPr marL="685800" lvl="2" indent="-228600" algn="l" rtl="0">
              <a:lnSpc>
                <a:spcPct val="100000"/>
              </a:lnSpc>
              <a:spcBef>
                <a:spcPts val="800"/>
              </a:spcBef>
              <a:spcAft>
                <a:spcPts val="0"/>
              </a:spcAft>
              <a:buClr>
                <a:srgbClr val="000000"/>
              </a:buClr>
              <a:buSzPct val="100000"/>
              <a:buChar char="•"/>
            </a:pPr>
            <a:r>
              <a:rPr lang="en-US" sz="6800" b="0" i="0" u="none" strike="noStrike" dirty="0">
                <a:solidFill>
                  <a:srgbClr val="000000"/>
                </a:solidFill>
                <a:latin typeface="Arial"/>
                <a:ea typeface="Arial"/>
                <a:cs typeface="Arial"/>
                <a:sym typeface="Arial"/>
              </a:rPr>
              <a:t>Downloadable and functional on a wide variety of smartphones, tablets, and desktop computers</a:t>
            </a:r>
            <a:endParaRPr sz="6800" dirty="0"/>
          </a:p>
          <a:p>
            <a:pPr marL="685800" lvl="3" indent="-228600">
              <a:lnSpc>
                <a:spcPct val="110000"/>
              </a:lnSpc>
              <a:spcBef>
                <a:spcPts val="1000"/>
              </a:spcBef>
              <a:buClr>
                <a:srgbClr val="000000"/>
              </a:buClr>
              <a:buSzPct val="100000"/>
            </a:pPr>
            <a:r>
              <a:rPr lang="en-US" sz="6800" b="0" i="0" u="none" strike="noStrike" dirty="0">
                <a:solidFill>
                  <a:srgbClr val="000000"/>
                </a:solidFill>
                <a:latin typeface="Arial"/>
                <a:ea typeface="Arial"/>
                <a:cs typeface="Arial"/>
                <a:sym typeface="Arial"/>
              </a:rPr>
              <a:t>The app should unlock/lock the vehicle and allow members to easily manage or modify trips and manage accounts</a:t>
            </a:r>
            <a:endParaRPr sz="6800" dirty="0"/>
          </a:p>
          <a:p>
            <a:pPr marL="228600" lvl="0" indent="-184150" algn="l" rtl="0">
              <a:lnSpc>
                <a:spcPct val="90000"/>
              </a:lnSpc>
              <a:spcBef>
                <a:spcPts val="1000"/>
              </a:spcBef>
              <a:spcAft>
                <a:spcPts val="0"/>
              </a:spcAft>
              <a:buClr>
                <a:schemeClr val="dk1"/>
              </a:buClr>
              <a:buSzPct val="100000"/>
              <a:buNone/>
            </a:pPr>
            <a:endParaRPr dirty="0"/>
          </a:p>
        </p:txBody>
      </p:sp>
      <p:sp>
        <p:nvSpPr>
          <p:cNvPr id="2" name="Footer Placeholder 1">
            <a:extLst>
              <a:ext uri="{FF2B5EF4-FFF2-40B4-BE49-F238E27FC236}">
                <a16:creationId xmlns:a16="http://schemas.microsoft.com/office/drawing/2014/main" id="{3BF98E8F-F2C3-B741-4207-A20350A677FF}"/>
              </a:ext>
            </a:extLst>
          </p:cNvPr>
          <p:cNvSpPr>
            <a:spLocks noGrp="1"/>
          </p:cNvSpPr>
          <p:nvPr>
            <p:ph type="ftr" idx="11"/>
          </p:nvPr>
        </p:nvSpPr>
        <p:spPr/>
        <p:txBody>
          <a:bodyPr/>
          <a:lstStyle/>
          <a:p>
            <a:r>
              <a:rPr lang="en-US" dirty="0"/>
              <a:t>Heurta, Heckl, and Rodier, 2024</a:t>
            </a:r>
          </a:p>
        </p:txBody>
      </p:sp>
      <p:sp>
        <p:nvSpPr>
          <p:cNvPr id="3" name="Slide Number Placeholder 2">
            <a:extLst>
              <a:ext uri="{FF2B5EF4-FFF2-40B4-BE49-F238E27FC236}">
                <a16:creationId xmlns:a16="http://schemas.microsoft.com/office/drawing/2014/main" id="{FFC22C90-7742-586D-8CDF-943332810AA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33"/>
          <p:cNvSpPr txBox="1">
            <a:spLocks noGrp="1"/>
          </p:cNvSpPr>
          <p:nvPr>
            <p:ph type="title"/>
          </p:nvPr>
        </p:nvSpPr>
        <p:spPr>
          <a:xfrm>
            <a:off x="838200" y="365125"/>
            <a:ext cx="10515600" cy="1036449"/>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dirty="0"/>
              <a:t>Application Processing</a:t>
            </a:r>
            <a:endParaRPr dirty="0"/>
          </a:p>
        </p:txBody>
      </p:sp>
      <p:sp>
        <p:nvSpPr>
          <p:cNvPr id="295" name="Google Shape;295;p33"/>
          <p:cNvSpPr txBox="1">
            <a:spLocks noGrp="1"/>
          </p:cNvSpPr>
          <p:nvPr>
            <p:ph type="body" idx="1"/>
          </p:nvPr>
        </p:nvSpPr>
        <p:spPr>
          <a:xfrm>
            <a:off x="926700" y="1439962"/>
            <a:ext cx="10515600" cy="4878000"/>
          </a:xfrm>
          <a:prstGeom prst="rect">
            <a:avLst/>
          </a:prstGeom>
          <a:noFill/>
          <a:ln>
            <a:noFill/>
          </a:ln>
        </p:spPr>
        <p:txBody>
          <a:bodyPr spcFirstLastPara="1" wrap="square" lIns="91425" tIns="45700" rIns="91425" bIns="45700" anchor="t" anchorCtr="0">
            <a:normAutofit fontScale="92500" lnSpcReduction="20000"/>
          </a:bodyPr>
          <a:lstStyle/>
          <a:p>
            <a:pPr marL="228600" lvl="0" indent="-228631" algn="l" rtl="0">
              <a:lnSpc>
                <a:spcPct val="100000"/>
              </a:lnSpc>
              <a:spcBef>
                <a:spcPts val="0"/>
              </a:spcBef>
              <a:spcAft>
                <a:spcPts val="0"/>
              </a:spcAft>
              <a:buClr>
                <a:srgbClr val="222E3A"/>
              </a:buClr>
              <a:buSzPct val="100000"/>
              <a:buChar char="•"/>
            </a:pPr>
            <a:r>
              <a:rPr lang="en-US" sz="2100" b="0" i="0" u="none" strike="noStrike" dirty="0">
                <a:solidFill>
                  <a:srgbClr val="222E3A"/>
                </a:solidFill>
                <a:highlight>
                  <a:srgbClr val="FFFFFF"/>
                </a:highlight>
              </a:rPr>
              <a:t>A Motor Vehicle Record (MVR) is an official report kept by state motor vehicle departments on an individual’s driver’s licensing status, accident history, convictions, and violations. </a:t>
            </a:r>
            <a:endParaRPr dirty="0"/>
          </a:p>
          <a:p>
            <a:pPr marL="228600" lvl="0" indent="-228631" algn="l" rtl="0">
              <a:lnSpc>
                <a:spcPct val="100000"/>
              </a:lnSpc>
              <a:spcBef>
                <a:spcPts val="1000"/>
              </a:spcBef>
              <a:spcAft>
                <a:spcPts val="0"/>
              </a:spcAft>
              <a:buClr>
                <a:srgbClr val="222E3A"/>
              </a:buClr>
              <a:buSzPct val="100000"/>
              <a:buChar char="•"/>
            </a:pPr>
            <a:r>
              <a:rPr lang="en-US" sz="2100" b="0" i="0" u="none" strike="noStrike" dirty="0">
                <a:solidFill>
                  <a:srgbClr val="222E3A"/>
                </a:solidFill>
                <a:highlight>
                  <a:srgbClr val="FFFFFF"/>
                </a:highlight>
              </a:rPr>
              <a:t>It is a standardized tool used in multiple sectors, including carsharing. </a:t>
            </a:r>
            <a:endParaRPr dirty="0"/>
          </a:p>
          <a:p>
            <a:pPr marL="228600" lvl="0" indent="-228631" algn="l" rtl="0">
              <a:lnSpc>
                <a:spcPct val="110000"/>
              </a:lnSpc>
              <a:spcBef>
                <a:spcPts val="1000"/>
              </a:spcBef>
              <a:spcAft>
                <a:spcPts val="0"/>
              </a:spcAft>
              <a:buClr>
                <a:srgbClr val="222E3A"/>
              </a:buClr>
              <a:buSzPct val="100000"/>
              <a:buChar char="•"/>
            </a:pPr>
            <a:r>
              <a:rPr lang="en-US" sz="2100" b="0" i="0" u="none" strike="noStrike" dirty="0">
                <a:solidFill>
                  <a:srgbClr val="222E3A"/>
                </a:solidFill>
                <a:highlight>
                  <a:srgbClr val="FFFFFF"/>
                </a:highlight>
              </a:rPr>
              <a:t>For carsharing, it is a tool to screen applicants for a valid license and good driving history.  </a:t>
            </a:r>
            <a:endParaRPr dirty="0"/>
          </a:p>
          <a:p>
            <a:pPr marL="228600" lvl="0" indent="-228631" algn="l" rtl="0">
              <a:lnSpc>
                <a:spcPct val="100000"/>
              </a:lnSpc>
              <a:spcBef>
                <a:spcPts val="1000"/>
              </a:spcBef>
              <a:spcAft>
                <a:spcPts val="0"/>
              </a:spcAft>
              <a:buClr>
                <a:srgbClr val="222E3A"/>
              </a:buClr>
              <a:buSzPct val="100000"/>
              <a:buChar char="•"/>
            </a:pPr>
            <a:r>
              <a:rPr lang="en-US" sz="2100" b="0" i="0" u="none" strike="noStrike" dirty="0">
                <a:solidFill>
                  <a:srgbClr val="222E3A"/>
                </a:solidFill>
                <a:highlight>
                  <a:srgbClr val="FFFFFF"/>
                </a:highlight>
              </a:rPr>
              <a:t>This is an important factor for both members and operators</a:t>
            </a:r>
            <a:r>
              <a:rPr lang="en-US" sz="2100" dirty="0">
                <a:solidFill>
                  <a:srgbClr val="222E3A"/>
                </a:solidFill>
                <a:highlight>
                  <a:srgbClr val="FFFFFF"/>
                </a:highlight>
              </a:rPr>
              <a:t>.</a:t>
            </a:r>
            <a:endParaRPr sz="2100" b="0" i="0" u="none" strike="noStrike" dirty="0">
              <a:solidFill>
                <a:srgbClr val="222E3A"/>
              </a:solidFill>
              <a:highlight>
                <a:srgbClr val="FFFFFF"/>
              </a:highlight>
            </a:endParaRPr>
          </a:p>
          <a:p>
            <a:pPr marL="685800" lvl="1" indent="-228662" algn="l" rtl="0">
              <a:lnSpc>
                <a:spcPct val="100000"/>
              </a:lnSpc>
              <a:spcBef>
                <a:spcPts val="500"/>
              </a:spcBef>
              <a:spcAft>
                <a:spcPts val="0"/>
              </a:spcAft>
              <a:buClr>
                <a:srgbClr val="222E3A"/>
              </a:buClr>
              <a:buSzPct val="100000"/>
              <a:buChar char="•"/>
            </a:pPr>
            <a:r>
              <a:rPr lang="en-US" sz="1700" b="0" i="0" u="none" strike="noStrike" dirty="0">
                <a:solidFill>
                  <a:srgbClr val="222E3A"/>
                </a:solidFill>
                <a:highlight>
                  <a:srgbClr val="FFFFFF"/>
                </a:highlight>
              </a:rPr>
              <a:t>It creates stability in the carshare’s membership pool from an insurance liability standpoint. </a:t>
            </a:r>
            <a:endParaRPr dirty="0"/>
          </a:p>
          <a:p>
            <a:pPr marL="685800" lvl="1" indent="-228662" algn="l" rtl="0">
              <a:lnSpc>
                <a:spcPct val="100000"/>
              </a:lnSpc>
              <a:spcBef>
                <a:spcPts val="500"/>
              </a:spcBef>
              <a:spcAft>
                <a:spcPts val="0"/>
              </a:spcAft>
              <a:buClr>
                <a:srgbClr val="222E3A"/>
              </a:buClr>
              <a:buSzPct val="100000"/>
              <a:buChar char="•"/>
            </a:pPr>
            <a:r>
              <a:rPr lang="en-US" sz="1700" dirty="0">
                <a:solidFill>
                  <a:srgbClr val="222E3A"/>
                </a:solidFill>
                <a:highlight>
                  <a:srgbClr val="FFFFFF"/>
                </a:highlight>
              </a:rPr>
              <a:t>It is also </a:t>
            </a:r>
            <a:r>
              <a:rPr lang="en-US" sz="1700" b="0" i="0" u="none" strike="noStrike" dirty="0">
                <a:solidFill>
                  <a:srgbClr val="222E3A"/>
                </a:solidFill>
                <a:highlight>
                  <a:srgbClr val="FFFFFF"/>
                </a:highlight>
              </a:rPr>
              <a:t>an accountability mechanism for members, which helps build a sharing culture. </a:t>
            </a:r>
            <a:endParaRPr lang="en-US" sz="1700" dirty="0">
              <a:highlight>
                <a:srgbClr val="FFFFFF"/>
              </a:highlight>
            </a:endParaRPr>
          </a:p>
          <a:p>
            <a:pPr marL="228600" indent="-228662">
              <a:lnSpc>
                <a:spcPct val="100000"/>
              </a:lnSpc>
              <a:spcBef>
                <a:spcPts val="500"/>
              </a:spcBef>
              <a:buClr>
                <a:srgbClr val="222E3A"/>
              </a:buClr>
              <a:buSzPct val="100000"/>
            </a:pPr>
            <a:r>
              <a:rPr lang="en-US" sz="2100" b="0" i="0" u="none" strike="noStrike" dirty="0">
                <a:solidFill>
                  <a:schemeClr val="tx1"/>
                </a:solidFill>
                <a:highlight>
                  <a:srgbClr val="FFFFFF"/>
                </a:highlight>
              </a:rPr>
              <a:t>There are various </a:t>
            </a:r>
            <a:r>
              <a:rPr lang="en-US" sz="2100" dirty="0">
                <a:solidFill>
                  <a:schemeClr val="tx1"/>
                </a:solidFill>
                <a:highlight>
                  <a:srgbClr val="FFFFFF"/>
                </a:highlight>
              </a:rPr>
              <a:t>driving</a:t>
            </a:r>
            <a:r>
              <a:rPr lang="en-US" sz="2100" b="0" i="0" u="none" strike="noStrike" dirty="0">
                <a:solidFill>
                  <a:schemeClr val="tx1"/>
                </a:solidFill>
                <a:highlight>
                  <a:srgbClr val="FFFFFF"/>
                </a:highlight>
              </a:rPr>
              <a:t> record services that can be </a:t>
            </a:r>
            <a:r>
              <a:rPr lang="en-US" sz="2100" dirty="0">
                <a:solidFill>
                  <a:schemeClr val="tx1"/>
                </a:solidFill>
                <a:highlight>
                  <a:srgbClr val="FFFFFF"/>
                </a:highlight>
              </a:rPr>
              <a:t>subscribe</a:t>
            </a:r>
            <a:r>
              <a:rPr lang="en-US" sz="2100" b="0" i="0" u="none" strike="noStrike" dirty="0">
                <a:solidFill>
                  <a:schemeClr val="tx1"/>
                </a:solidFill>
                <a:highlight>
                  <a:srgbClr val="FFFFFF"/>
                </a:highlight>
              </a:rPr>
              <a:t> to</a:t>
            </a:r>
            <a:r>
              <a:rPr lang="en-US" sz="2100" dirty="0">
                <a:solidFill>
                  <a:schemeClr val="tx1"/>
                </a:solidFill>
                <a:highlight>
                  <a:srgbClr val="FFFFFF"/>
                </a:highlight>
              </a:rPr>
              <a:t> perform MVR checks. </a:t>
            </a:r>
            <a:endParaRPr sz="2100" b="0" dirty="0">
              <a:solidFill>
                <a:schemeClr val="tx1"/>
              </a:solidFill>
              <a:highlight>
                <a:srgbClr val="FFFFFF"/>
              </a:highlight>
            </a:endParaRPr>
          </a:p>
          <a:p>
            <a:pPr marL="228600" lvl="0" indent="-228631" algn="l" rtl="0">
              <a:lnSpc>
                <a:spcPct val="100000"/>
              </a:lnSpc>
              <a:spcBef>
                <a:spcPts val="1000"/>
              </a:spcBef>
              <a:spcAft>
                <a:spcPts val="0"/>
              </a:spcAft>
              <a:buClr>
                <a:srgbClr val="222E3A"/>
              </a:buClr>
              <a:buSzPct val="100000"/>
              <a:buChar char="•"/>
            </a:pPr>
            <a:r>
              <a:rPr lang="en-US" sz="2100" b="0" i="0" u="none" strike="noStrike" dirty="0">
                <a:solidFill>
                  <a:srgbClr val="222E3A"/>
                </a:solidFill>
                <a:highlight>
                  <a:srgbClr val="FFFFFF"/>
                </a:highlight>
              </a:rPr>
              <a:t>Each carshare operator’s insurance will have its own eligibility and liability requirements. Carshare operators should understand and follow these requirements.  </a:t>
            </a:r>
            <a:endParaRPr lang="en-US" dirty="0">
              <a:highlight>
                <a:srgbClr val="FFFFFF"/>
              </a:highlight>
            </a:endParaRPr>
          </a:p>
          <a:p>
            <a:pPr marL="228600" lvl="0" indent="-228631" algn="l" rtl="0">
              <a:lnSpc>
                <a:spcPct val="100000"/>
              </a:lnSpc>
              <a:spcBef>
                <a:spcPts val="1000"/>
              </a:spcBef>
              <a:spcAft>
                <a:spcPts val="0"/>
              </a:spcAft>
              <a:buClr>
                <a:srgbClr val="222E3A"/>
              </a:buClr>
              <a:buSzPct val="100000"/>
              <a:buChar char="•"/>
            </a:pPr>
            <a:r>
              <a:rPr lang="en-US" sz="2100" b="0" i="0" u="none" strike="noStrike" dirty="0">
                <a:solidFill>
                  <a:schemeClr val="tx1"/>
                </a:solidFill>
                <a:highlight>
                  <a:srgbClr val="FFFFFF"/>
                </a:highlight>
              </a:rPr>
              <a:t>Generally, </a:t>
            </a:r>
            <a:r>
              <a:rPr lang="en-US" sz="2100" dirty="0">
                <a:solidFill>
                  <a:schemeClr val="tx1"/>
                </a:solidFill>
                <a:highlight>
                  <a:srgbClr val="FFFFFF"/>
                </a:highlight>
              </a:rPr>
              <a:t>a carsharing operation should include the following operations components when securing fleet insurance coverage:</a:t>
            </a:r>
            <a:endParaRPr sz="2100" b="0" dirty="0">
              <a:solidFill>
                <a:schemeClr val="tx1"/>
              </a:solidFill>
              <a:highlight>
                <a:srgbClr val="FFFFFF"/>
              </a:highlight>
            </a:endParaRPr>
          </a:p>
          <a:p>
            <a:pPr marL="685800" lvl="2" indent="-228662" algn="l" rtl="0">
              <a:lnSpc>
                <a:spcPct val="100000"/>
              </a:lnSpc>
              <a:spcBef>
                <a:spcPts val="1000"/>
              </a:spcBef>
              <a:spcAft>
                <a:spcPts val="0"/>
              </a:spcAft>
              <a:buClr>
                <a:srgbClr val="222E3A"/>
              </a:buClr>
              <a:buSzPct val="100000"/>
              <a:buChar char="•"/>
            </a:pPr>
            <a:r>
              <a:rPr lang="en-US" sz="1500" b="0" i="0" u="none" strike="noStrike" dirty="0">
                <a:solidFill>
                  <a:srgbClr val="222E3A"/>
                </a:solidFill>
                <a:highlight>
                  <a:srgbClr val="FFFFFF"/>
                </a:highlight>
              </a:rPr>
              <a:t>MVR Screening process for any persons driving the vehicles,</a:t>
            </a:r>
            <a:endParaRPr sz="1500" b="0" dirty="0">
              <a:highlight>
                <a:srgbClr val="FFFFFF"/>
              </a:highlight>
            </a:endParaRPr>
          </a:p>
          <a:p>
            <a:pPr marL="685800" lvl="2" indent="-228662" algn="l" rtl="0">
              <a:lnSpc>
                <a:spcPct val="100000"/>
              </a:lnSpc>
              <a:spcBef>
                <a:spcPts val="1000"/>
              </a:spcBef>
              <a:spcAft>
                <a:spcPts val="0"/>
              </a:spcAft>
              <a:buClr>
                <a:srgbClr val="222E3A"/>
              </a:buClr>
              <a:buSzPct val="100000"/>
              <a:buChar char="•"/>
            </a:pPr>
            <a:r>
              <a:rPr lang="en-US" sz="1500" b="0" i="0" u="none" strike="noStrike" dirty="0">
                <a:solidFill>
                  <a:srgbClr val="222E3A"/>
                </a:solidFill>
                <a:highlight>
                  <a:srgbClr val="FFFFFF"/>
                </a:highlight>
              </a:rPr>
              <a:t>An in-vehicle monitoring system/telematics that passively monitors speeding and vehicle health, and</a:t>
            </a:r>
            <a:endParaRPr sz="1500" b="0" dirty="0">
              <a:highlight>
                <a:srgbClr val="FFFFFF"/>
              </a:highlight>
            </a:endParaRPr>
          </a:p>
          <a:p>
            <a:pPr marL="685800" lvl="2" indent="-228662" algn="l" rtl="0">
              <a:lnSpc>
                <a:spcPct val="100000"/>
              </a:lnSpc>
              <a:spcBef>
                <a:spcPts val="1000"/>
              </a:spcBef>
              <a:spcAft>
                <a:spcPts val="0"/>
              </a:spcAft>
              <a:buClr>
                <a:srgbClr val="222E3A"/>
              </a:buClr>
              <a:buSzPct val="100000"/>
              <a:buChar char="•"/>
            </a:pPr>
            <a:r>
              <a:rPr lang="en-US" sz="1500" b="0" i="0" u="none" strike="noStrike" dirty="0">
                <a:solidFill>
                  <a:srgbClr val="222E3A"/>
                </a:solidFill>
                <a:highlight>
                  <a:srgbClr val="FFFFFF"/>
                </a:highlight>
              </a:rPr>
              <a:t>Rigorous vehicle maintenance schedules, written reports, and daily/weekly maintenance checklists.</a:t>
            </a:r>
            <a:endParaRPr sz="1500" dirty="0"/>
          </a:p>
        </p:txBody>
      </p:sp>
      <p:sp>
        <p:nvSpPr>
          <p:cNvPr id="2" name="Footer Placeholder 1">
            <a:extLst>
              <a:ext uri="{FF2B5EF4-FFF2-40B4-BE49-F238E27FC236}">
                <a16:creationId xmlns:a16="http://schemas.microsoft.com/office/drawing/2014/main" id="{F90EC4AA-4C98-B252-161C-1887AABDBD46}"/>
              </a:ext>
            </a:extLst>
          </p:cNvPr>
          <p:cNvSpPr>
            <a:spLocks noGrp="1"/>
          </p:cNvSpPr>
          <p:nvPr>
            <p:ph type="ftr" idx="11"/>
          </p:nvPr>
        </p:nvSpPr>
        <p:spPr/>
        <p:txBody>
          <a:bodyPr/>
          <a:lstStyle/>
          <a:p>
            <a:r>
              <a:rPr lang="en-US" dirty="0"/>
              <a:t>Heurta, Heckl, and Rodier, 2024</a:t>
            </a:r>
          </a:p>
        </p:txBody>
      </p:sp>
      <p:sp>
        <p:nvSpPr>
          <p:cNvPr id="3" name="Slide Number Placeholder 2">
            <a:extLst>
              <a:ext uri="{FF2B5EF4-FFF2-40B4-BE49-F238E27FC236}">
                <a16:creationId xmlns:a16="http://schemas.microsoft.com/office/drawing/2014/main" id="{4C175243-7646-5952-109A-A142E3A61C8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Google Shape;301;p34"/>
          <p:cNvSpPr txBox="1">
            <a:spLocks noGrp="1"/>
          </p:cNvSpPr>
          <p:nvPr>
            <p:ph type="body" idx="1"/>
          </p:nvPr>
        </p:nvSpPr>
        <p:spPr>
          <a:xfrm>
            <a:off x="755780" y="1523999"/>
            <a:ext cx="10515600" cy="4495801"/>
          </a:xfrm>
          <a:prstGeom prst="rect">
            <a:avLst/>
          </a:prstGeom>
          <a:noFill/>
          <a:ln>
            <a:noFill/>
          </a:ln>
        </p:spPr>
        <p:txBody>
          <a:bodyPr spcFirstLastPara="1" wrap="square" lIns="91425" tIns="45700" rIns="91425" bIns="45700" anchor="t" anchorCtr="0">
            <a:normAutofit fontScale="92500" lnSpcReduction="10000"/>
          </a:bodyPr>
          <a:lstStyle/>
          <a:p>
            <a:pPr marL="228600" lvl="1" indent="-228600" algn="l" rtl="0">
              <a:spcBef>
                <a:spcPts val="1800"/>
              </a:spcBef>
              <a:spcAft>
                <a:spcPts val="0"/>
              </a:spcAft>
              <a:buClr>
                <a:schemeClr val="dk1"/>
              </a:buClr>
              <a:buSzPts val="3200"/>
              <a:buChar char="•"/>
            </a:pPr>
            <a:r>
              <a:rPr lang="en-US" sz="3200" i="1" dirty="0"/>
              <a:t>Míocar is available to help organizations plan and develop carsharing services</a:t>
            </a:r>
          </a:p>
          <a:p>
            <a:pPr marL="228600" lvl="1" indent="-228600" algn="l" rtl="0">
              <a:spcBef>
                <a:spcPts val="1800"/>
              </a:spcBef>
              <a:spcAft>
                <a:spcPts val="0"/>
              </a:spcAft>
              <a:buClr>
                <a:schemeClr val="dk1"/>
              </a:buClr>
              <a:buSzPts val="3200"/>
              <a:buChar char="•"/>
            </a:pPr>
            <a:r>
              <a:rPr lang="en-US" sz="3200" i="1" dirty="0">
                <a:solidFill>
                  <a:schemeClr val="tx1"/>
                </a:solidFill>
              </a:rPr>
              <a:t>These systems can be tailored to meet community-identified needs.</a:t>
            </a:r>
          </a:p>
          <a:p>
            <a:pPr marL="228600" lvl="1" indent="-228600" algn="l" rtl="0">
              <a:spcBef>
                <a:spcPts val="1800"/>
              </a:spcBef>
              <a:spcAft>
                <a:spcPts val="0"/>
              </a:spcAft>
              <a:buClr>
                <a:schemeClr val="dk1"/>
              </a:buClr>
              <a:buSzPts val="3200"/>
              <a:buChar char="•"/>
            </a:pPr>
            <a:r>
              <a:rPr lang="en-US" sz="3200" i="1" dirty="0"/>
              <a:t>Please feel free to </a:t>
            </a:r>
            <a:r>
              <a:rPr lang="en-US" sz="3200" i="1"/>
              <a:t>contact us </a:t>
            </a:r>
            <a:r>
              <a:rPr lang="en-US" sz="3200" i="1" dirty="0"/>
              <a:t>for more information.</a:t>
            </a:r>
          </a:p>
          <a:p>
            <a:pPr marL="685800" lvl="2" indent="-228600">
              <a:spcBef>
                <a:spcPts val="1800"/>
              </a:spcBef>
              <a:buSzPts val="3200"/>
            </a:pPr>
            <a:r>
              <a:rPr lang="es-ES" sz="2800" i="1" dirty="0"/>
              <a:t>Gloria Huerta: </a:t>
            </a:r>
            <a:r>
              <a:rPr lang="es-ES" sz="2800" i="1" dirty="0">
                <a:hlinkClick r:id="rId3"/>
              </a:rPr>
              <a:t>gloria@miocar.org</a:t>
            </a:r>
            <a:endParaRPr lang="es-ES" sz="2800" i="1" dirty="0"/>
          </a:p>
          <a:p>
            <a:pPr marL="685800" lvl="2" indent="-228600">
              <a:spcBef>
                <a:spcPts val="1800"/>
              </a:spcBef>
              <a:buSzPts val="3200"/>
            </a:pPr>
            <a:r>
              <a:rPr lang="es-ES" sz="2800" i="1" dirty="0"/>
              <a:t>Rachel Heckl: </a:t>
            </a:r>
            <a:r>
              <a:rPr lang="de-DE" sz="2800" i="1" dirty="0">
                <a:hlinkClick r:id="rId4"/>
              </a:rPr>
              <a:t>rachel@miocar.org</a:t>
            </a:r>
            <a:endParaRPr lang="de-DE" sz="2800" i="1" dirty="0"/>
          </a:p>
          <a:p>
            <a:pPr marL="685800" lvl="2" indent="-228600">
              <a:spcBef>
                <a:spcPts val="1800"/>
              </a:spcBef>
              <a:buSzPts val="3200"/>
            </a:pPr>
            <a:r>
              <a:rPr lang="de-DE" sz="2800" i="1" dirty="0"/>
              <a:t>Caroline Rodier: </a:t>
            </a:r>
            <a:r>
              <a:rPr lang="de-DE" sz="2800" i="1" dirty="0">
                <a:hlinkClick r:id="rId5"/>
              </a:rPr>
              <a:t>cjrodier@ucdavis.edu</a:t>
            </a:r>
            <a:endParaRPr lang="de-DE" sz="2800" i="1" dirty="0"/>
          </a:p>
          <a:p>
            <a:pPr marL="457200" lvl="2" indent="0">
              <a:spcBef>
                <a:spcPts val="1800"/>
              </a:spcBef>
              <a:buSzPts val="3200"/>
              <a:buNone/>
            </a:pPr>
            <a:endParaRPr sz="2800" i="1" dirty="0"/>
          </a:p>
          <a:p>
            <a:pPr marL="228600" lvl="0" indent="-50800" algn="l" rtl="0">
              <a:lnSpc>
                <a:spcPct val="90000"/>
              </a:lnSpc>
              <a:spcBef>
                <a:spcPts val="1000"/>
              </a:spcBef>
              <a:spcAft>
                <a:spcPts val="0"/>
              </a:spcAft>
              <a:buClr>
                <a:schemeClr val="dk1"/>
              </a:buClr>
              <a:buSzPts val="2800"/>
              <a:buNone/>
            </a:pPr>
            <a:endParaRPr dirty="0"/>
          </a:p>
        </p:txBody>
      </p:sp>
      <p:sp>
        <p:nvSpPr>
          <p:cNvPr id="302" name="Google Shape;302;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Final Thoughts</a:t>
            </a:r>
            <a:endParaRPr/>
          </a:p>
        </p:txBody>
      </p:sp>
      <p:sp>
        <p:nvSpPr>
          <p:cNvPr id="2" name="Footer Placeholder 1">
            <a:extLst>
              <a:ext uri="{FF2B5EF4-FFF2-40B4-BE49-F238E27FC236}">
                <a16:creationId xmlns:a16="http://schemas.microsoft.com/office/drawing/2014/main" id="{0650A928-289C-B580-D060-AC47BA934623}"/>
              </a:ext>
            </a:extLst>
          </p:cNvPr>
          <p:cNvSpPr>
            <a:spLocks noGrp="1"/>
          </p:cNvSpPr>
          <p:nvPr>
            <p:ph type="ftr" idx="11"/>
          </p:nvPr>
        </p:nvSpPr>
        <p:spPr/>
        <p:txBody>
          <a:bodyPr/>
          <a:lstStyle/>
          <a:p>
            <a:r>
              <a:rPr lang="en-US" dirty="0"/>
              <a:t>Heurta, Heckl, and Rodier, 2024</a:t>
            </a:r>
          </a:p>
        </p:txBody>
      </p:sp>
      <p:sp>
        <p:nvSpPr>
          <p:cNvPr id="3" name="Slide Number Placeholder 2">
            <a:extLst>
              <a:ext uri="{FF2B5EF4-FFF2-40B4-BE49-F238E27FC236}">
                <a16:creationId xmlns:a16="http://schemas.microsoft.com/office/drawing/2014/main" id="{1B97EB2F-8BF8-680C-5C21-71652FAB425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652A2-E26D-DB9B-7E28-DF06B349FFAB}"/>
              </a:ext>
            </a:extLst>
          </p:cNvPr>
          <p:cNvSpPr>
            <a:spLocks noGrp="1"/>
          </p:cNvSpPr>
          <p:nvPr>
            <p:ph type="title"/>
          </p:nvPr>
        </p:nvSpPr>
        <p:spPr/>
        <p:txBody>
          <a:bodyPr/>
          <a:lstStyle/>
          <a:p>
            <a:r>
              <a:rPr lang="en-US" dirty="0"/>
              <a:t>To Learn More</a:t>
            </a:r>
          </a:p>
        </p:txBody>
      </p:sp>
      <p:sp>
        <p:nvSpPr>
          <p:cNvPr id="3" name="Text Placeholder 2">
            <a:extLst>
              <a:ext uri="{FF2B5EF4-FFF2-40B4-BE49-F238E27FC236}">
                <a16:creationId xmlns:a16="http://schemas.microsoft.com/office/drawing/2014/main" id="{36687D07-CF63-8919-666F-E05DD6E772CB}"/>
              </a:ext>
            </a:extLst>
          </p:cNvPr>
          <p:cNvSpPr>
            <a:spLocks noGrp="1"/>
          </p:cNvSpPr>
          <p:nvPr>
            <p:ph type="body" idx="1"/>
          </p:nvPr>
        </p:nvSpPr>
        <p:spPr>
          <a:xfrm>
            <a:off x="838200" y="1527142"/>
            <a:ext cx="10515600" cy="4649821"/>
          </a:xfrm>
        </p:spPr>
        <p:txBody>
          <a:bodyPr>
            <a:normAutofit fontScale="92500" lnSpcReduction="10000"/>
          </a:bodyPr>
          <a:lstStyle/>
          <a:p>
            <a:pPr marL="228600" marR="95250" indent="-228600">
              <a:lnSpc>
                <a:spcPct val="100000"/>
              </a:lnSpc>
              <a:spcBef>
                <a:spcPts val="1200"/>
              </a:spcBef>
              <a:buFont typeface="Symbol" panose="05050102010706020507" pitchFamily="18" charset="2"/>
              <a:buChar char=""/>
              <a:tabLst>
                <a:tab pos="316865" algn="l"/>
              </a:tabLst>
            </a:pPr>
            <a:r>
              <a:rPr lang="en-US" sz="1600" dirty="0">
                <a:solidFill>
                  <a:srgbClr val="000000"/>
                </a:solidFill>
                <a:effectLst/>
                <a:latin typeface="+mn-lt"/>
                <a:ea typeface="Times New Roman" panose="02020603050405020304" pitchFamily="18" charset="0"/>
                <a:cs typeface="Aptos" panose="020B0004020202020204" pitchFamily="34" charset="0"/>
              </a:rPr>
              <a:t>Harold, B. &amp; Rodier, C. (2024). Understanding Demand, Revenues, and Costs of Electric Carsharing in Underserved Rural and Suburban Areas. </a:t>
            </a:r>
            <a:r>
              <a:rPr lang="en-US" sz="1600" i="1" dirty="0">
                <a:solidFill>
                  <a:srgbClr val="000000"/>
                </a:solidFill>
                <a:effectLst/>
                <a:latin typeface="+mn-lt"/>
                <a:ea typeface="Times New Roman" panose="02020603050405020304" pitchFamily="18" charset="0"/>
                <a:cs typeface="Aptos" panose="020B0004020202020204" pitchFamily="34" charset="0"/>
              </a:rPr>
              <a:t>UC Office of the President: University of California Institute of Transportation Studies</a:t>
            </a:r>
            <a:r>
              <a:rPr lang="en-US" sz="1600" dirty="0">
                <a:solidFill>
                  <a:srgbClr val="000000"/>
                </a:solidFill>
                <a:effectLst/>
                <a:latin typeface="+mn-lt"/>
                <a:ea typeface="Times New Roman" panose="02020603050405020304" pitchFamily="18" charset="0"/>
                <a:cs typeface="Aptos" panose="020B0004020202020204" pitchFamily="34" charset="0"/>
              </a:rPr>
              <a:t>. (In Press)</a:t>
            </a:r>
            <a:endParaRPr lang="en-US" sz="1600" spc="0" dirty="0">
              <a:effectLst/>
              <a:latin typeface="+mn-lt"/>
              <a:ea typeface="Symbol" panose="05050102010706020507" pitchFamily="18" charset="2"/>
              <a:cs typeface="Symbol" panose="05050102010706020507" pitchFamily="18" charset="2"/>
            </a:endParaRPr>
          </a:p>
          <a:p>
            <a:pPr marL="228600" marR="95250" lvl="0" indent="-228600">
              <a:spcBef>
                <a:spcPts val="1200"/>
              </a:spcBef>
              <a:spcAft>
                <a:spcPts val="0"/>
              </a:spcAft>
              <a:buFont typeface="Symbol" panose="05050102010706020507" pitchFamily="18" charset="2"/>
              <a:buChar char=""/>
              <a:tabLst>
                <a:tab pos="316865" algn="l"/>
              </a:tabLst>
            </a:pPr>
            <a:r>
              <a:rPr lang="en-US" sz="1600" spc="0" dirty="0">
                <a:effectLst/>
                <a:latin typeface="+mn-lt"/>
                <a:ea typeface="Symbol" panose="05050102010706020507" pitchFamily="18" charset="2"/>
                <a:cs typeface="Symbol" panose="05050102010706020507" pitchFamily="18" charset="2"/>
              </a:rPr>
              <a:t>Rodier, C., Harold, B., Zhang, Y. (2022) Retrospective User Survey for a Rural Electric Vehicle Carsharing Pilot</a:t>
            </a:r>
            <a:r>
              <a:rPr lang="en-US" sz="1600" spc="200"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in</a:t>
            </a:r>
            <a:r>
              <a:rPr lang="en-US" sz="1600" spc="-10"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California's</a:t>
            </a:r>
            <a:r>
              <a:rPr lang="en-US" sz="1600" spc="-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Central</a:t>
            </a:r>
            <a:r>
              <a:rPr lang="en-US" sz="1600" spc="-1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Valley.</a:t>
            </a:r>
            <a:r>
              <a:rPr lang="en-US" sz="1600" spc="-1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Institute</a:t>
            </a:r>
            <a:r>
              <a:rPr lang="en-US" sz="1600" spc="-1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of</a:t>
            </a:r>
            <a:r>
              <a:rPr lang="en-US" sz="1600" spc="-20"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Transportation</a:t>
            </a:r>
            <a:r>
              <a:rPr lang="en-US" sz="1600" spc="-2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Studies,</a:t>
            </a:r>
            <a:r>
              <a:rPr lang="en-US" sz="1600" spc="-1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University</a:t>
            </a:r>
            <a:r>
              <a:rPr lang="en-US" sz="1600" spc="-2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of</a:t>
            </a:r>
            <a:r>
              <a:rPr lang="en-US" sz="1600" spc="-10"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California,</a:t>
            </a:r>
            <a:r>
              <a:rPr lang="en-US" sz="1600" spc="-1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Davis,</a:t>
            </a:r>
            <a:r>
              <a:rPr lang="en-US" sz="1600" spc="-2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Research</a:t>
            </a:r>
            <a:r>
              <a:rPr lang="en-US" sz="1600" spc="-2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Report </a:t>
            </a:r>
            <a:r>
              <a:rPr lang="en-US" sz="1600" spc="-10" dirty="0">
                <a:effectLst/>
                <a:latin typeface="+mn-lt"/>
                <a:ea typeface="Symbol" panose="05050102010706020507" pitchFamily="18" charset="2"/>
                <a:cs typeface="Symbol" panose="05050102010706020507" pitchFamily="18" charset="2"/>
              </a:rPr>
              <a:t>UCD-ITS-RR-22-75. </a:t>
            </a:r>
            <a:r>
              <a:rPr lang="en-US" sz="1600" b="0" i="0" u="none" strike="noStrike" dirty="0">
                <a:solidFill>
                  <a:srgbClr val="127181"/>
                </a:solidFill>
                <a:effectLst/>
                <a:latin typeface="+mn-lt"/>
                <a:hlinkClick r:id="rId2"/>
              </a:rPr>
              <a:t>https://doi.org/10.7922/G2CJ8BT5https</a:t>
            </a:r>
            <a:endParaRPr lang="en-US" sz="1600" b="0" i="0" u="none" strike="noStrike" dirty="0">
              <a:solidFill>
                <a:srgbClr val="127181"/>
              </a:solidFill>
              <a:effectLst/>
              <a:latin typeface="+mn-lt"/>
            </a:endParaRPr>
          </a:p>
          <a:p>
            <a:pPr marL="228600" marR="95250" lvl="0" indent="-228600">
              <a:spcBef>
                <a:spcPts val="1200"/>
              </a:spcBef>
              <a:spcAft>
                <a:spcPts val="0"/>
              </a:spcAft>
              <a:buFont typeface="Symbol" panose="05050102010706020507" pitchFamily="18" charset="2"/>
              <a:buChar char=""/>
              <a:tabLst>
                <a:tab pos="316865" algn="l"/>
              </a:tabLst>
            </a:pPr>
            <a:r>
              <a:rPr lang="en-US" sz="1600" spc="0" dirty="0">
                <a:effectLst/>
                <a:latin typeface="+mn-lt"/>
                <a:ea typeface="Symbol" panose="05050102010706020507" pitchFamily="18" charset="2"/>
                <a:cs typeface="Symbol" panose="05050102010706020507" pitchFamily="18" charset="2"/>
              </a:rPr>
              <a:t>Rodier, J., Harold, B., Zhang, Y. Garcia Sanchez, J.C.,</a:t>
            </a:r>
            <a:r>
              <a:rPr lang="en-US" sz="1600" spc="200"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Harrison, M., and Francisco, J. (2022) The Central Valley Initiative.</a:t>
            </a:r>
            <a:r>
              <a:rPr lang="en-US" sz="1600" spc="-2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Institute</a:t>
            </a:r>
            <a:r>
              <a:rPr lang="en-US" sz="1600" spc="-1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of</a:t>
            </a:r>
            <a:r>
              <a:rPr lang="en-US" sz="1600" spc="-20"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Transportation</a:t>
            </a:r>
            <a:r>
              <a:rPr lang="en-US" sz="1600" spc="-10"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Studies,</a:t>
            </a:r>
            <a:r>
              <a:rPr lang="en-US" sz="1600" spc="-1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University</a:t>
            </a:r>
            <a:r>
              <a:rPr lang="en-US" sz="1600" spc="-2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of</a:t>
            </a:r>
            <a:r>
              <a:rPr lang="en-US" sz="1600" spc="-10"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California,</a:t>
            </a:r>
            <a:r>
              <a:rPr lang="en-US" sz="1600" spc="-1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Davis,</a:t>
            </a:r>
            <a:r>
              <a:rPr lang="en-US" sz="1600" spc="-2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Research</a:t>
            </a:r>
            <a:r>
              <a:rPr lang="en-US" sz="1600" spc="-10"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Report</a:t>
            </a:r>
            <a:r>
              <a:rPr lang="en-US" sz="1600" spc="-10"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UCD-ITS-RR-22- </a:t>
            </a:r>
            <a:r>
              <a:rPr lang="en-US" sz="1600" spc="-30" dirty="0">
                <a:effectLst/>
                <a:latin typeface="+mn-lt"/>
                <a:ea typeface="Symbol" panose="05050102010706020507" pitchFamily="18" charset="2"/>
                <a:cs typeface="Symbol" panose="05050102010706020507" pitchFamily="18" charset="2"/>
              </a:rPr>
              <a:t>58. </a:t>
            </a:r>
            <a:r>
              <a:rPr lang="en-US" sz="1600" b="0" i="0" dirty="0">
                <a:solidFill>
                  <a:srgbClr val="000000"/>
                </a:solidFill>
                <a:effectLst/>
                <a:highlight>
                  <a:srgbClr val="FFFFFF"/>
                </a:highlight>
                <a:latin typeface="+mn-lt"/>
                <a:hlinkClick r:id="rId3"/>
              </a:rPr>
              <a:t>https://escholarship.org/uc/item/7f50045j</a:t>
            </a:r>
            <a:endParaRPr lang="en-US" sz="1600" spc="0" dirty="0">
              <a:effectLst/>
              <a:latin typeface="+mn-lt"/>
              <a:ea typeface="Symbol" panose="05050102010706020507" pitchFamily="18" charset="2"/>
              <a:cs typeface="Symbol" panose="05050102010706020507" pitchFamily="18" charset="2"/>
            </a:endParaRPr>
          </a:p>
          <a:p>
            <a:pPr marL="228600" marR="236855" lvl="0" indent="-228600">
              <a:spcBef>
                <a:spcPts val="1200"/>
              </a:spcBef>
              <a:spcAft>
                <a:spcPts val="0"/>
              </a:spcAft>
              <a:buFont typeface="Symbol" panose="05050102010706020507" pitchFamily="18" charset="2"/>
              <a:buChar char=""/>
              <a:tabLst>
                <a:tab pos="317500" algn="l"/>
              </a:tabLst>
            </a:pPr>
            <a:r>
              <a:rPr lang="en-US" sz="1600" spc="0" dirty="0">
                <a:effectLst/>
                <a:latin typeface="+mn-lt"/>
                <a:ea typeface="Symbol" panose="05050102010706020507" pitchFamily="18" charset="2"/>
                <a:cs typeface="Symbol" panose="05050102010706020507" pitchFamily="18" charset="2"/>
              </a:rPr>
              <a:t>Rodier, C., Harold, B., Zhang, Y. (2022) A Before and After Evaluation of Shared Mobility Projects in the San Joaquin</a:t>
            </a:r>
            <a:r>
              <a:rPr lang="en-US" sz="1600" spc="-10"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Valley.</a:t>
            </a:r>
            <a:r>
              <a:rPr lang="en-US" sz="1600" spc="-1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Institute</a:t>
            </a:r>
            <a:r>
              <a:rPr lang="en-US" sz="1600" spc="-1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of</a:t>
            </a:r>
            <a:r>
              <a:rPr lang="en-US" sz="1600" spc="-20"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Transportation</a:t>
            </a:r>
            <a:r>
              <a:rPr lang="en-US" sz="1600" spc="-10"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Studies,</a:t>
            </a:r>
            <a:r>
              <a:rPr lang="en-US" sz="1600" spc="-1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University</a:t>
            </a:r>
            <a:r>
              <a:rPr lang="en-US" sz="1600" spc="-1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of</a:t>
            </a:r>
            <a:r>
              <a:rPr lang="en-US" sz="1600" spc="-10"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California,</a:t>
            </a:r>
            <a:r>
              <a:rPr lang="en-US" sz="1600" spc="-1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Davis,</a:t>
            </a:r>
            <a:r>
              <a:rPr lang="en-US" sz="1600" spc="-2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Research</a:t>
            </a:r>
            <a:r>
              <a:rPr lang="en-US" sz="1600" spc="-2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Report</a:t>
            </a:r>
            <a:r>
              <a:rPr lang="en-US" sz="1600" spc="-10"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UCD-ITS- </a:t>
            </a:r>
            <a:r>
              <a:rPr lang="en-US" sz="1600" spc="-10" dirty="0">
                <a:effectLst/>
                <a:latin typeface="+mn-lt"/>
                <a:ea typeface="Symbol" panose="05050102010706020507" pitchFamily="18" charset="2"/>
                <a:cs typeface="Symbol" panose="05050102010706020507" pitchFamily="18" charset="2"/>
              </a:rPr>
              <a:t>RR-22-40. </a:t>
            </a:r>
            <a:r>
              <a:rPr lang="en-US" sz="1600" b="0" i="0" u="none" strike="noStrike" dirty="0">
                <a:solidFill>
                  <a:srgbClr val="127181"/>
                </a:solidFill>
                <a:effectLst/>
                <a:latin typeface="+mn-lt"/>
                <a:hlinkClick r:id="rId4"/>
              </a:rPr>
              <a:t>https://doi.org/10.7922/G2CZ35GV</a:t>
            </a:r>
            <a:endParaRPr lang="en-US" sz="1600" spc="0" dirty="0">
              <a:effectLst/>
              <a:latin typeface="+mn-lt"/>
              <a:ea typeface="Symbol" panose="05050102010706020507" pitchFamily="18" charset="2"/>
              <a:cs typeface="Symbol" panose="05050102010706020507" pitchFamily="18" charset="2"/>
            </a:endParaRPr>
          </a:p>
          <a:p>
            <a:pPr marL="228600" marR="498475" lvl="0" indent="-228600">
              <a:spcBef>
                <a:spcPts val="1200"/>
              </a:spcBef>
              <a:spcAft>
                <a:spcPts val="0"/>
              </a:spcAft>
              <a:buFont typeface="Symbol" panose="05050102010706020507" pitchFamily="18" charset="2"/>
              <a:buChar char=""/>
              <a:tabLst>
                <a:tab pos="317500" algn="l"/>
              </a:tabLst>
            </a:pPr>
            <a:r>
              <a:rPr lang="en-US" sz="1600" spc="0" dirty="0">
                <a:effectLst/>
                <a:latin typeface="+mn-lt"/>
                <a:ea typeface="Symbol" panose="05050102010706020507" pitchFamily="18" charset="2"/>
                <a:cs typeface="Symbol" panose="05050102010706020507" pitchFamily="18" charset="2"/>
              </a:rPr>
              <a:t>Rodier, CJ, Randall, C., Garcia Sanchez, J., Harrison,</a:t>
            </a:r>
            <a:r>
              <a:rPr lang="en-US" sz="1600" spc="-10"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M.,</a:t>
            </a:r>
            <a:r>
              <a:rPr lang="en-US" sz="1600" spc="-10"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Francisco,</a:t>
            </a:r>
            <a:r>
              <a:rPr lang="en-US" sz="1600" spc="-10"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J., &amp;</a:t>
            </a:r>
            <a:r>
              <a:rPr lang="en-US" sz="1600" spc="-10"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Tovar, A. (2022). Challenges and Opportunities</a:t>
            </a:r>
            <a:r>
              <a:rPr lang="en-US" sz="1600" spc="-10"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for</a:t>
            </a:r>
            <a:r>
              <a:rPr lang="en-US" sz="1600" spc="-1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Publicly</a:t>
            </a:r>
            <a:r>
              <a:rPr lang="en-US" sz="1600" spc="-20"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Funded</a:t>
            </a:r>
            <a:r>
              <a:rPr lang="en-US" sz="1600" spc="-1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Electric</a:t>
            </a:r>
            <a:r>
              <a:rPr lang="en-US" sz="1600" spc="-20"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Vehicle</a:t>
            </a:r>
            <a:r>
              <a:rPr lang="en-US" sz="1600" spc="-20"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Carsharing.</a:t>
            </a:r>
            <a:r>
              <a:rPr lang="en-US" sz="1600" spc="-20"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UC</a:t>
            </a:r>
            <a:r>
              <a:rPr lang="en-US" sz="1600" spc="-20"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Davis:</a:t>
            </a:r>
            <a:r>
              <a:rPr lang="en-US" sz="1600" spc="-2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National</a:t>
            </a:r>
            <a:r>
              <a:rPr lang="en-US" sz="1600" spc="-2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Center</a:t>
            </a:r>
            <a:r>
              <a:rPr lang="en-US" sz="1600" spc="-1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for</a:t>
            </a:r>
            <a:r>
              <a:rPr lang="en-US" sz="1600" spc="-20"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Sustainable Transportation. </a:t>
            </a:r>
            <a:r>
              <a:rPr lang="en-US" sz="1600" u="none" strike="noStrike" spc="0" dirty="0">
                <a:solidFill>
                  <a:srgbClr val="0000FF"/>
                </a:solidFill>
                <a:effectLst/>
                <a:latin typeface="+mn-lt"/>
                <a:ea typeface="Symbol" panose="05050102010706020507" pitchFamily="18" charset="2"/>
                <a:cs typeface="Symbol" panose="05050102010706020507" pitchFamily="18" charset="2"/>
                <a:hlinkClick r:id="rId5"/>
              </a:rPr>
              <a:t>http://dx.doi.org/10.7922/G29C6VRC</a:t>
            </a:r>
            <a:endParaRPr lang="en-US" sz="1600" spc="0" dirty="0">
              <a:effectLst/>
              <a:latin typeface="+mn-lt"/>
              <a:ea typeface="Symbol" panose="05050102010706020507" pitchFamily="18" charset="2"/>
              <a:cs typeface="Symbol" panose="05050102010706020507" pitchFamily="18" charset="2"/>
            </a:endParaRPr>
          </a:p>
          <a:p>
            <a:pPr marL="228600" marR="484505" lvl="0" indent="-228600">
              <a:spcBef>
                <a:spcPts val="1200"/>
              </a:spcBef>
              <a:spcAft>
                <a:spcPts val="0"/>
              </a:spcAft>
              <a:buFont typeface="Symbol" panose="05050102010706020507" pitchFamily="18" charset="2"/>
              <a:buChar char=""/>
              <a:tabLst>
                <a:tab pos="317500" algn="l"/>
              </a:tabLst>
            </a:pPr>
            <a:r>
              <a:rPr lang="en-US" sz="1600" spc="0" dirty="0">
                <a:effectLst/>
                <a:latin typeface="+mn-lt"/>
                <a:ea typeface="Symbol" panose="05050102010706020507" pitchFamily="18" charset="2"/>
                <a:cs typeface="Symbol" panose="05050102010706020507" pitchFamily="18" charset="2"/>
              </a:rPr>
              <a:t>Rodier,</a:t>
            </a:r>
            <a:r>
              <a:rPr lang="en-US" sz="1600" spc="-1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C.,</a:t>
            </a:r>
            <a:r>
              <a:rPr lang="en-US" sz="1600" spc="-1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Harold,</a:t>
            </a:r>
            <a:r>
              <a:rPr lang="en-US" sz="1600" spc="-2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B.,</a:t>
            </a:r>
            <a:r>
              <a:rPr lang="en-US" sz="1600" spc="-1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Zhang,</a:t>
            </a:r>
            <a:r>
              <a:rPr lang="en-US" sz="1600" spc="-1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Y.</a:t>
            </a:r>
            <a:r>
              <a:rPr lang="en-US" sz="1600" spc="-1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(2021)</a:t>
            </a:r>
            <a:r>
              <a:rPr lang="en-US" sz="1600" spc="-10"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Early</a:t>
            </a:r>
            <a:r>
              <a:rPr lang="en-US" sz="1600" spc="-1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Results</a:t>
            </a:r>
            <a:r>
              <a:rPr lang="en-US" sz="1600" spc="-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from</a:t>
            </a:r>
            <a:r>
              <a:rPr lang="en-US" sz="1600" spc="-10"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an</a:t>
            </a:r>
            <a:r>
              <a:rPr lang="en-US" sz="1600" spc="-10"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Electric</a:t>
            </a:r>
            <a:r>
              <a:rPr lang="en-US" sz="1600" spc="-1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Vehicle</a:t>
            </a:r>
            <a:r>
              <a:rPr lang="en-US" sz="1600" spc="-1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Carsharing</a:t>
            </a:r>
            <a:r>
              <a:rPr lang="en-US" sz="1600" spc="-1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Service</a:t>
            </a:r>
            <a:r>
              <a:rPr lang="en-US" sz="1600" spc="-1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in</a:t>
            </a:r>
            <a:r>
              <a:rPr lang="en-US" sz="1600" spc="-25" dirty="0">
                <a:effectLst/>
                <a:latin typeface="+mn-lt"/>
                <a:ea typeface="Symbol" panose="05050102010706020507" pitchFamily="18" charset="2"/>
                <a:cs typeface="Symbol" panose="05050102010706020507" pitchFamily="18" charset="2"/>
              </a:rPr>
              <a:t> </a:t>
            </a:r>
            <a:r>
              <a:rPr lang="en-US" sz="1600" spc="0" dirty="0">
                <a:effectLst/>
                <a:latin typeface="+mn-lt"/>
                <a:ea typeface="Symbol" panose="05050102010706020507" pitchFamily="18" charset="2"/>
                <a:cs typeface="Symbol" panose="05050102010706020507" pitchFamily="18" charset="2"/>
              </a:rPr>
              <a:t>Rural Disadvantaged Communities in the San Joaquin Valley. Institute of Transportation Studies, University of California, Davis, Research Report UCD-ITS-RR-20-79. </a:t>
            </a:r>
            <a:r>
              <a:rPr lang="en-US" sz="1600" b="0" i="0" u="none" strike="noStrike" dirty="0">
                <a:solidFill>
                  <a:srgbClr val="127181"/>
                </a:solidFill>
                <a:effectLst/>
                <a:latin typeface="+mn-lt"/>
                <a:hlinkClick r:id="rId6"/>
              </a:rPr>
              <a:t>https://doi.org/10.7922/G2765CNH</a:t>
            </a:r>
            <a:endParaRPr lang="en-US" sz="1600" spc="0" dirty="0">
              <a:effectLst/>
              <a:latin typeface="+mn-lt"/>
              <a:ea typeface="Symbol" panose="05050102010706020507" pitchFamily="18" charset="2"/>
              <a:cs typeface="Symbol" panose="05050102010706020507" pitchFamily="18" charset="2"/>
            </a:endParaRPr>
          </a:p>
          <a:p>
            <a:endParaRPr lang="en-US" dirty="0"/>
          </a:p>
        </p:txBody>
      </p:sp>
      <p:sp>
        <p:nvSpPr>
          <p:cNvPr id="4" name="Footer Placeholder 3">
            <a:extLst>
              <a:ext uri="{FF2B5EF4-FFF2-40B4-BE49-F238E27FC236}">
                <a16:creationId xmlns:a16="http://schemas.microsoft.com/office/drawing/2014/main" id="{1D577997-9710-659E-AD57-315CC2444146}"/>
              </a:ext>
            </a:extLst>
          </p:cNvPr>
          <p:cNvSpPr>
            <a:spLocks noGrp="1"/>
          </p:cNvSpPr>
          <p:nvPr>
            <p:ph type="ftr" idx="11"/>
          </p:nvPr>
        </p:nvSpPr>
        <p:spPr/>
        <p:txBody>
          <a:bodyPr/>
          <a:lstStyle/>
          <a:p>
            <a:r>
              <a:rPr lang="en-US" dirty="0"/>
              <a:t>Heurta, Heckl, and Rodier, 2024</a:t>
            </a:r>
          </a:p>
        </p:txBody>
      </p:sp>
      <p:sp>
        <p:nvSpPr>
          <p:cNvPr id="5" name="Slide Number Placeholder 4">
            <a:extLst>
              <a:ext uri="{FF2B5EF4-FFF2-40B4-BE49-F238E27FC236}">
                <a16:creationId xmlns:a16="http://schemas.microsoft.com/office/drawing/2014/main" id="{68E410FB-E85C-3E3A-3033-2B5DA6B9A6D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33</a:t>
            </a:fld>
            <a:endParaRPr lang="en-US"/>
          </a:p>
        </p:txBody>
      </p:sp>
    </p:spTree>
    <p:extLst>
      <p:ext uri="{BB962C8B-B14F-4D97-AF65-F5344CB8AC3E}">
        <p14:creationId xmlns:p14="http://schemas.microsoft.com/office/powerpoint/2010/main" val="1605937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Motivation for Toolkit</a:t>
            </a:r>
            <a:endParaRPr/>
          </a:p>
        </p:txBody>
      </p:sp>
      <p:sp>
        <p:nvSpPr>
          <p:cNvPr id="105" name="Google Shape;105;p3"/>
          <p:cNvSpPr txBox="1">
            <a:spLocks noGrp="1"/>
          </p:cNvSpPr>
          <p:nvPr>
            <p:ph type="body" idx="1"/>
          </p:nvPr>
        </p:nvSpPr>
        <p:spPr>
          <a:xfrm>
            <a:off x="838200" y="1614196"/>
            <a:ext cx="10515600" cy="4562767"/>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Aft>
                <a:spcPts val="0"/>
              </a:spcAft>
              <a:buClr>
                <a:schemeClr val="dk1"/>
              </a:buClr>
              <a:buSzPts val="2400"/>
              <a:buChar char="•"/>
            </a:pPr>
            <a:r>
              <a:rPr lang="en-US" sz="2400" dirty="0"/>
              <a:t>We developed this toolkit to assist </a:t>
            </a:r>
            <a:r>
              <a:rPr lang="en-US" sz="2400" dirty="0">
                <a:solidFill>
                  <a:schemeClr val="tx1"/>
                </a:solidFill>
              </a:rPr>
              <a:t>communities </a:t>
            </a:r>
            <a:r>
              <a:rPr lang="en-US" sz="2400" dirty="0"/>
              <a:t>considering electric carsharing in underserved communities. </a:t>
            </a:r>
            <a:endParaRPr dirty="0"/>
          </a:p>
          <a:p>
            <a:pPr marL="228600" lvl="0" indent="-228600" algn="l" rtl="0">
              <a:lnSpc>
                <a:spcPct val="90000"/>
              </a:lnSpc>
              <a:spcAft>
                <a:spcPts val="0"/>
              </a:spcAft>
              <a:buClr>
                <a:schemeClr val="dk1"/>
              </a:buClr>
              <a:buSzPts val="2400"/>
              <a:buChar char="•"/>
            </a:pPr>
            <a:r>
              <a:rPr lang="en-US" sz="2400" dirty="0"/>
              <a:t>Carsharing is a short-term car rental service, typically 24 hours or less, and is available anytime (rather than fixed business hours).</a:t>
            </a:r>
            <a:endParaRPr dirty="0"/>
          </a:p>
          <a:p>
            <a:pPr marL="228600" lvl="0" indent="-228600" algn="l" rtl="0">
              <a:lnSpc>
                <a:spcPct val="90000"/>
              </a:lnSpc>
              <a:spcAft>
                <a:spcPts val="0"/>
              </a:spcAft>
              <a:buClr>
                <a:schemeClr val="dk1"/>
              </a:buClr>
              <a:buSzPts val="2400"/>
              <a:buChar char="•"/>
            </a:pPr>
            <a:r>
              <a:rPr lang="en-US" sz="2400" dirty="0"/>
              <a:t>The toolkit is based on Míocar’s experience (since 2019) building a </a:t>
            </a:r>
            <a:r>
              <a:rPr lang="en-US" sz="2400" u="sng" dirty="0"/>
              <a:t>non-profit electric carsharing service</a:t>
            </a:r>
            <a:r>
              <a:rPr lang="en-US" sz="2400" dirty="0"/>
              <a:t> and implementing/operating in several underserved communities in California's rural and urban areas. </a:t>
            </a:r>
            <a:endParaRPr dirty="0"/>
          </a:p>
          <a:p>
            <a:pPr marL="685800" lvl="3" indent="-228600">
              <a:spcBef>
                <a:spcPts val="1000"/>
              </a:spcBef>
              <a:buSzPts val="2400"/>
            </a:pPr>
            <a:r>
              <a:rPr lang="en-US" sz="2000" dirty="0"/>
              <a:t>These include Tulare and Kern counties (rural), the cities of Stockton, Tracy, French Camp, and Escalon in San Joaquin County, and Richmond in Contra Costa County.  </a:t>
            </a:r>
            <a:endParaRPr sz="2000" dirty="0"/>
          </a:p>
          <a:p>
            <a:pPr marL="228600" lvl="0" indent="-228600" algn="l" rtl="0">
              <a:lnSpc>
                <a:spcPct val="90000"/>
              </a:lnSpc>
              <a:spcAft>
                <a:spcPts val="0"/>
              </a:spcAft>
              <a:buClr>
                <a:schemeClr val="dk1"/>
              </a:buClr>
              <a:buSzPts val="2400"/>
              <a:buChar char="•"/>
            </a:pPr>
            <a:r>
              <a:rPr lang="en-US" sz="2400" dirty="0"/>
              <a:t>Míocar’s fleet will grow from 50 vehicles in 2024 to over 80 vehicles in 2025. </a:t>
            </a:r>
            <a:endParaRPr dirty="0"/>
          </a:p>
        </p:txBody>
      </p:sp>
      <p:sp>
        <p:nvSpPr>
          <p:cNvPr id="2" name="Footer Placeholder 1">
            <a:extLst>
              <a:ext uri="{FF2B5EF4-FFF2-40B4-BE49-F238E27FC236}">
                <a16:creationId xmlns:a16="http://schemas.microsoft.com/office/drawing/2014/main" id="{DD89411F-FAE3-4D6E-B618-EC285FDD70C2}"/>
              </a:ext>
            </a:extLst>
          </p:cNvPr>
          <p:cNvSpPr>
            <a:spLocks noGrp="1"/>
          </p:cNvSpPr>
          <p:nvPr>
            <p:ph type="ftr" idx="11"/>
          </p:nvPr>
        </p:nvSpPr>
        <p:spPr/>
        <p:txBody>
          <a:bodyPr/>
          <a:lstStyle/>
          <a:p>
            <a:r>
              <a:rPr lang="en-US" dirty="0"/>
              <a:t>Heurta, Heckl, and Rodier, 2024</a:t>
            </a:r>
          </a:p>
        </p:txBody>
      </p:sp>
      <p:sp>
        <p:nvSpPr>
          <p:cNvPr id="3" name="Slide Number Placeholder 2">
            <a:extLst>
              <a:ext uri="{FF2B5EF4-FFF2-40B4-BE49-F238E27FC236}">
                <a16:creationId xmlns:a16="http://schemas.microsoft.com/office/drawing/2014/main" id="{A55C8756-D81C-EDB8-DE80-55BCCA33231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dirty="0"/>
              <a:t>About Míocar’ s Mission</a:t>
            </a:r>
            <a:endParaRPr dirty="0"/>
          </a:p>
        </p:txBody>
      </p:sp>
      <p:sp>
        <p:nvSpPr>
          <p:cNvPr id="112" name="Google Shape;112;p4"/>
          <p:cNvSpPr txBox="1">
            <a:spLocks noGrp="1"/>
          </p:cNvSpPr>
          <p:nvPr>
            <p:ph type="body" idx="1"/>
          </p:nvPr>
        </p:nvSpPr>
        <p:spPr>
          <a:xfrm>
            <a:off x="838200" y="1539552"/>
            <a:ext cx="10515600" cy="4953324"/>
          </a:xfrm>
          <a:prstGeom prst="rect">
            <a:avLst/>
          </a:prstGeom>
          <a:noFill/>
          <a:ln>
            <a:noFill/>
          </a:ln>
        </p:spPr>
        <p:txBody>
          <a:bodyPr spcFirstLastPara="1" wrap="square" lIns="91425" tIns="45700" rIns="91425" bIns="45700" anchor="t" anchorCtr="0">
            <a:normAutofit fontScale="25000" lnSpcReduction="20000"/>
          </a:bodyPr>
          <a:lstStyle/>
          <a:p>
            <a:pPr marL="0" marR="5080" lvl="0" indent="0" algn="l" rtl="0">
              <a:lnSpc>
                <a:spcPct val="110000"/>
              </a:lnSpc>
              <a:spcBef>
                <a:spcPts val="0"/>
              </a:spcBef>
              <a:spcAft>
                <a:spcPts val="0"/>
              </a:spcAft>
              <a:buClr>
                <a:schemeClr val="dk1"/>
              </a:buClr>
              <a:buSzPct val="100000"/>
              <a:buNone/>
            </a:pPr>
            <a:r>
              <a:rPr lang="en-US" sz="8000" dirty="0"/>
              <a:t>To provide affordable electric carsharing to vehicle-insufficient households in areas with low-quality transit that are unlikely to be served by commercial carsharing services.</a:t>
            </a:r>
            <a:endParaRPr dirty="0"/>
          </a:p>
          <a:p>
            <a:pPr marL="0" marR="5080" lvl="0" indent="0" algn="l" rtl="0">
              <a:lnSpc>
                <a:spcPct val="110000"/>
              </a:lnSpc>
              <a:spcBef>
                <a:spcPts val="1000"/>
              </a:spcBef>
              <a:spcAft>
                <a:spcPts val="0"/>
              </a:spcAft>
              <a:buClr>
                <a:schemeClr val="dk1"/>
              </a:buClr>
              <a:buSzPct val="100000"/>
              <a:buNone/>
            </a:pPr>
            <a:r>
              <a:rPr lang="en-US" sz="8000" dirty="0"/>
              <a:t>Research to date indicates for low-income populations, especially people of color, Míocar:</a:t>
            </a:r>
            <a:endParaRPr sz="8000" dirty="0"/>
          </a:p>
          <a:p>
            <a:pPr marL="926464" lvl="0" indent="-404494" algn="l" rtl="0">
              <a:lnSpc>
                <a:spcPct val="110000"/>
              </a:lnSpc>
              <a:spcBef>
                <a:spcPts val="1000"/>
              </a:spcBef>
              <a:spcAft>
                <a:spcPts val="0"/>
              </a:spcAft>
              <a:buClr>
                <a:schemeClr val="dk1"/>
              </a:buClr>
              <a:buSzPct val="71875"/>
              <a:buFont typeface="Arial"/>
              <a:buChar char="●"/>
            </a:pPr>
            <a:r>
              <a:rPr lang="en-US" sz="7200" dirty="0"/>
              <a:t>Reduces unmet travel needs and transportation insecurity,</a:t>
            </a:r>
            <a:endParaRPr sz="7200" dirty="0"/>
          </a:p>
          <a:p>
            <a:pPr marL="926464" lvl="0" indent="-404494" algn="l" rtl="0">
              <a:lnSpc>
                <a:spcPct val="110000"/>
              </a:lnSpc>
              <a:spcBef>
                <a:spcPts val="1000"/>
              </a:spcBef>
              <a:spcAft>
                <a:spcPts val="0"/>
              </a:spcAft>
              <a:buClr>
                <a:schemeClr val="dk1"/>
              </a:buClr>
              <a:buSzPct val="71875"/>
              <a:buFont typeface="Arial"/>
              <a:buChar char="●"/>
            </a:pPr>
            <a:r>
              <a:rPr lang="en-US" sz="7200" dirty="0"/>
              <a:t>Promotes economic mobility without increased auto ownership, and</a:t>
            </a:r>
            <a:endParaRPr sz="7200" dirty="0"/>
          </a:p>
          <a:p>
            <a:pPr marL="926464" lvl="0" indent="-404494" algn="l" rtl="0">
              <a:lnSpc>
                <a:spcPct val="110000"/>
              </a:lnSpc>
              <a:spcBef>
                <a:spcPts val="1000"/>
              </a:spcBef>
              <a:spcAft>
                <a:spcPts val="0"/>
              </a:spcAft>
              <a:buClr>
                <a:schemeClr val="dk1"/>
              </a:buClr>
              <a:buSzPct val="71875"/>
              <a:buFont typeface="Arial"/>
              <a:buChar char="●"/>
            </a:pPr>
            <a:r>
              <a:rPr lang="en-US" sz="7200" dirty="0"/>
              <a:t>Decreases greenhouse gas emissions.</a:t>
            </a:r>
            <a:endParaRPr sz="7200" dirty="0"/>
          </a:p>
          <a:p>
            <a:pPr marL="12700" lvl="0" indent="-127000" algn="l" rtl="0">
              <a:lnSpc>
                <a:spcPct val="110000"/>
              </a:lnSpc>
              <a:spcBef>
                <a:spcPts val="1000"/>
              </a:spcBef>
              <a:spcAft>
                <a:spcPts val="0"/>
              </a:spcAft>
              <a:buClr>
                <a:schemeClr val="dk1"/>
              </a:buClr>
              <a:buSzPct val="100000"/>
              <a:buChar char="•"/>
            </a:pPr>
            <a:r>
              <a:rPr lang="en-US" sz="8000" dirty="0"/>
              <a:t>In contrast to commercial for-profit carsharing services, Míocar:</a:t>
            </a:r>
            <a:endParaRPr sz="6400" dirty="0"/>
          </a:p>
          <a:p>
            <a:pPr marL="926464" lvl="0" indent="-396873" algn="l" rtl="0">
              <a:lnSpc>
                <a:spcPct val="110000"/>
              </a:lnSpc>
              <a:spcBef>
                <a:spcPts val="1000"/>
              </a:spcBef>
              <a:spcAft>
                <a:spcPts val="0"/>
              </a:spcAft>
              <a:buClr>
                <a:schemeClr val="dk1"/>
              </a:buClr>
              <a:buSzPct val="68750"/>
              <a:buFont typeface="Arial"/>
              <a:buChar char="●"/>
            </a:pPr>
            <a:r>
              <a:rPr lang="en-US" sz="7200" dirty="0"/>
              <a:t>Has a track record of providing reliable and sustained electric carsharing,</a:t>
            </a:r>
            <a:endParaRPr sz="7200" dirty="0"/>
          </a:p>
          <a:p>
            <a:pPr marL="926464" lvl="0" indent="-396873" algn="l" rtl="0">
              <a:lnSpc>
                <a:spcPct val="110000"/>
              </a:lnSpc>
              <a:spcBef>
                <a:spcPts val="1000"/>
              </a:spcBef>
              <a:spcAft>
                <a:spcPts val="0"/>
              </a:spcAft>
              <a:buClr>
                <a:schemeClr val="dk1"/>
              </a:buClr>
              <a:buSzPct val="68750"/>
              <a:buFont typeface="Arial"/>
              <a:buChar char="●"/>
            </a:pPr>
            <a:r>
              <a:rPr lang="en-US" sz="7200" dirty="0"/>
              <a:t>Serves communities with a much lower ability to pay for market-rate electric vehicle carsharing (Míocar’s rate is $4/hour and $35/day), and</a:t>
            </a:r>
            <a:endParaRPr sz="7200" dirty="0"/>
          </a:p>
          <a:p>
            <a:pPr marL="927100" marR="646430" lvl="0" indent="-405130" algn="l" rtl="0">
              <a:lnSpc>
                <a:spcPct val="110000"/>
              </a:lnSpc>
              <a:spcBef>
                <a:spcPts val="1000"/>
              </a:spcBef>
              <a:spcAft>
                <a:spcPts val="0"/>
              </a:spcAft>
              <a:buClr>
                <a:schemeClr val="dk1"/>
              </a:buClr>
              <a:buSzPct val="71875"/>
              <a:buFont typeface="Arial"/>
              <a:buChar char="●"/>
            </a:pPr>
            <a:r>
              <a:rPr lang="en-US" sz="7200" dirty="0"/>
              <a:t>Needs fewer members to support optimal vehicle use because fewer transportation resources are available to them. </a:t>
            </a:r>
          </a:p>
          <a:p>
            <a:pPr marL="927100" marR="646430" lvl="0" indent="-405130" algn="l" rtl="0">
              <a:lnSpc>
                <a:spcPct val="110000"/>
              </a:lnSpc>
              <a:spcBef>
                <a:spcPts val="1000"/>
              </a:spcBef>
              <a:spcAft>
                <a:spcPts val="0"/>
              </a:spcAft>
              <a:buClr>
                <a:schemeClr val="dk1"/>
              </a:buClr>
              <a:buSzPct val="71875"/>
              <a:buFont typeface="Arial"/>
              <a:buChar char="●"/>
            </a:pPr>
            <a:r>
              <a:rPr lang="en-US" sz="7200" dirty="0"/>
              <a:t>For-profit carsharing is typically located in high density affluent urban areas with high quality transit. </a:t>
            </a:r>
            <a:endParaRPr sz="7200" dirty="0"/>
          </a:p>
          <a:p>
            <a:pPr marL="0" lvl="0" indent="0" algn="l" rtl="0">
              <a:lnSpc>
                <a:spcPct val="110000"/>
              </a:lnSpc>
              <a:spcBef>
                <a:spcPts val="1000"/>
              </a:spcBef>
              <a:spcAft>
                <a:spcPts val="0"/>
              </a:spcAft>
              <a:buClr>
                <a:schemeClr val="dk1"/>
              </a:buClr>
              <a:buSzPct val="100000"/>
              <a:buNone/>
            </a:pPr>
            <a:endParaRPr dirty="0"/>
          </a:p>
        </p:txBody>
      </p:sp>
      <p:sp>
        <p:nvSpPr>
          <p:cNvPr id="2" name="Footer Placeholder 1">
            <a:extLst>
              <a:ext uri="{FF2B5EF4-FFF2-40B4-BE49-F238E27FC236}">
                <a16:creationId xmlns:a16="http://schemas.microsoft.com/office/drawing/2014/main" id="{624EB07F-8DB1-0AAD-C70A-EDDCAF6B9168}"/>
              </a:ext>
            </a:extLst>
          </p:cNvPr>
          <p:cNvSpPr>
            <a:spLocks noGrp="1"/>
          </p:cNvSpPr>
          <p:nvPr>
            <p:ph type="ftr" idx="11"/>
          </p:nvPr>
        </p:nvSpPr>
        <p:spPr/>
        <p:txBody>
          <a:bodyPr/>
          <a:lstStyle/>
          <a:p>
            <a:r>
              <a:rPr lang="en-US" dirty="0"/>
              <a:t>Heurta, Heckl, and Rodier, 2024</a:t>
            </a:r>
          </a:p>
        </p:txBody>
      </p:sp>
      <p:sp>
        <p:nvSpPr>
          <p:cNvPr id="3" name="Slide Number Placeholder 2">
            <a:extLst>
              <a:ext uri="{FF2B5EF4-FFF2-40B4-BE49-F238E27FC236}">
                <a16:creationId xmlns:a16="http://schemas.microsoft.com/office/drawing/2014/main" id="{8934A34D-9B33-D78C-20F3-A95F4869EB6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5"/>
          <p:cNvSpPr txBox="1">
            <a:spLocks noGrp="1"/>
          </p:cNvSpPr>
          <p:nvPr>
            <p:ph type="body" idx="1"/>
          </p:nvPr>
        </p:nvSpPr>
        <p:spPr>
          <a:xfrm>
            <a:off x="326570" y="1597307"/>
            <a:ext cx="11406393" cy="4422493"/>
          </a:xfrm>
          <a:prstGeom prst="rect">
            <a:avLst/>
          </a:prstGeom>
          <a:noFill/>
          <a:ln>
            <a:noFill/>
          </a:ln>
        </p:spPr>
        <p:txBody>
          <a:bodyPr spcFirstLastPara="1" wrap="square" lIns="91425" tIns="45700" rIns="91425" bIns="45700" anchor="t" anchorCtr="0">
            <a:normAutofit fontScale="92500"/>
          </a:bodyPr>
          <a:lstStyle/>
          <a:p>
            <a:pPr marL="685800" lvl="1" indent="-228600" algn="l" rtl="0">
              <a:lnSpc>
                <a:spcPct val="90000"/>
              </a:lnSpc>
              <a:spcBef>
                <a:spcPts val="0"/>
              </a:spcBef>
              <a:spcAft>
                <a:spcPts val="0"/>
              </a:spcAft>
              <a:buClr>
                <a:schemeClr val="dk1"/>
              </a:buClr>
              <a:buSzPct val="100000"/>
              <a:buChar char="•"/>
            </a:pPr>
            <a:r>
              <a:rPr lang="en-US" dirty="0"/>
              <a:t>Electric carsharing may be a promising policy option to reduce greenhouse gas emissions while promoting equitable access. </a:t>
            </a:r>
            <a:endParaRPr dirty="0"/>
          </a:p>
          <a:p>
            <a:pPr marL="685800" lvl="1" indent="-228600" algn="l" rtl="0">
              <a:lnSpc>
                <a:spcPct val="90000"/>
              </a:lnSpc>
              <a:spcBef>
                <a:spcPts val="1700"/>
              </a:spcBef>
              <a:spcAft>
                <a:spcPts val="0"/>
              </a:spcAft>
              <a:buClr>
                <a:schemeClr val="dk1"/>
              </a:buClr>
              <a:buSzPct val="100000"/>
              <a:buChar char="•"/>
            </a:pPr>
            <a:r>
              <a:rPr lang="en-US" dirty="0"/>
              <a:t>When subsidized, it can provide an affordable travel alternative, particularly in rural, small towns, and urban areas where high-quality transit is costly to provide. </a:t>
            </a:r>
            <a:endParaRPr dirty="0"/>
          </a:p>
          <a:p>
            <a:pPr marL="685800" lvl="1" indent="-228600" algn="l" rtl="0">
              <a:lnSpc>
                <a:spcPct val="90000"/>
              </a:lnSpc>
              <a:spcBef>
                <a:spcPts val="1700"/>
              </a:spcBef>
              <a:spcAft>
                <a:spcPts val="0"/>
              </a:spcAft>
              <a:buClr>
                <a:schemeClr val="dk1"/>
              </a:buClr>
              <a:buSzPct val="100000"/>
              <a:buChar char="•"/>
            </a:pPr>
            <a:r>
              <a:rPr lang="en-US" dirty="0"/>
              <a:t>It also provides exposure to and training on the use of electric vehicles, which may translate to greater acceptance and adoption of these vehicles.</a:t>
            </a:r>
            <a:endParaRPr dirty="0"/>
          </a:p>
          <a:p>
            <a:pPr marL="685800" lvl="1" indent="-228600" algn="l" rtl="0">
              <a:lnSpc>
                <a:spcPct val="90000"/>
              </a:lnSpc>
              <a:spcBef>
                <a:spcPts val="1700"/>
              </a:spcBef>
              <a:spcAft>
                <a:spcPts val="0"/>
              </a:spcAft>
              <a:buClr>
                <a:schemeClr val="dk1"/>
              </a:buClr>
              <a:buSzPct val="100000"/>
              <a:buChar char="•"/>
            </a:pPr>
            <a:r>
              <a:rPr lang="en-US" dirty="0"/>
              <a:t>Electric carsharing partnerships can facilitate EVSE installation in underserved communities and serve as an anchor client where there is concern about EVSE use. </a:t>
            </a:r>
            <a:endParaRPr dirty="0"/>
          </a:p>
          <a:p>
            <a:pPr marL="685800" lvl="1" indent="-228600" algn="l" rtl="0">
              <a:lnSpc>
                <a:spcPct val="90000"/>
              </a:lnSpc>
              <a:spcBef>
                <a:spcPts val="1700"/>
              </a:spcBef>
              <a:spcAft>
                <a:spcPts val="0"/>
              </a:spcAft>
              <a:buClr>
                <a:schemeClr val="dk1"/>
              </a:buClr>
              <a:buSzPct val="100000"/>
              <a:buChar char="•"/>
            </a:pPr>
            <a:r>
              <a:rPr lang="en-US" dirty="0"/>
              <a:t>Evaluations that verify and quantify the benefits of these programs can inform longer-term government investments in electric carsharing services. </a:t>
            </a:r>
            <a:endParaRPr dirty="0"/>
          </a:p>
        </p:txBody>
      </p:sp>
      <p:sp>
        <p:nvSpPr>
          <p:cNvPr id="119" name="Google Shape;119;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Benefits of electric carsharing…</a:t>
            </a:r>
            <a:endParaRPr/>
          </a:p>
        </p:txBody>
      </p:sp>
      <p:sp>
        <p:nvSpPr>
          <p:cNvPr id="2" name="Footer Placeholder 1">
            <a:extLst>
              <a:ext uri="{FF2B5EF4-FFF2-40B4-BE49-F238E27FC236}">
                <a16:creationId xmlns:a16="http://schemas.microsoft.com/office/drawing/2014/main" id="{532F2DB4-C832-F3C5-7920-9BEE878662D1}"/>
              </a:ext>
            </a:extLst>
          </p:cNvPr>
          <p:cNvSpPr>
            <a:spLocks noGrp="1"/>
          </p:cNvSpPr>
          <p:nvPr>
            <p:ph type="ftr" idx="11"/>
          </p:nvPr>
        </p:nvSpPr>
        <p:spPr/>
        <p:txBody>
          <a:bodyPr/>
          <a:lstStyle/>
          <a:p>
            <a:r>
              <a:rPr lang="en-US" dirty="0"/>
              <a:t>Heurta, Heckl, and Rodier, 2024</a:t>
            </a:r>
          </a:p>
        </p:txBody>
      </p:sp>
      <p:sp>
        <p:nvSpPr>
          <p:cNvPr id="3" name="Slide Number Placeholder 2">
            <a:extLst>
              <a:ext uri="{FF2B5EF4-FFF2-40B4-BE49-F238E27FC236}">
                <a16:creationId xmlns:a16="http://schemas.microsoft.com/office/drawing/2014/main" id="{FDE685DC-92A1-C55D-291C-E72DE30F9C3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6"/>
          <p:cNvSpPr txBox="1">
            <a:spLocks noGrp="1"/>
          </p:cNvSpPr>
          <p:nvPr>
            <p:ph type="body" idx="1"/>
          </p:nvPr>
        </p:nvSpPr>
        <p:spPr>
          <a:xfrm>
            <a:off x="363894" y="1576873"/>
            <a:ext cx="11369070" cy="4702629"/>
          </a:xfrm>
          <a:prstGeom prst="rect">
            <a:avLst/>
          </a:prstGeom>
          <a:noFill/>
          <a:ln>
            <a:noFill/>
          </a:ln>
        </p:spPr>
        <p:txBody>
          <a:bodyPr spcFirstLastPara="1" wrap="square" lIns="91425" tIns="45700" rIns="91425" bIns="45700" anchor="t" anchorCtr="0">
            <a:normAutofit fontScale="70000" lnSpcReduction="20000"/>
          </a:bodyPr>
          <a:lstStyle/>
          <a:p>
            <a:pPr marL="571500" lvl="0" indent="-342900" algn="l" rtl="0">
              <a:lnSpc>
                <a:spcPct val="110000"/>
              </a:lnSpc>
              <a:spcBef>
                <a:spcPts val="0"/>
              </a:spcBef>
              <a:spcAft>
                <a:spcPts val="0"/>
              </a:spcAft>
              <a:buClr>
                <a:schemeClr val="dk1"/>
              </a:buClr>
              <a:buSzPct val="100000"/>
              <a:buChar char="•"/>
            </a:pPr>
            <a:r>
              <a:rPr lang="en-US" dirty="0"/>
              <a:t>Electric carsharing can be more expensive to provide than conventional or hybrid vehicle carsharing because </a:t>
            </a:r>
            <a:endParaRPr dirty="0"/>
          </a:p>
          <a:p>
            <a:pPr marL="1028700" lvl="1" indent="-342900" algn="l" rtl="0">
              <a:lnSpc>
                <a:spcPct val="110000"/>
              </a:lnSpc>
              <a:spcBef>
                <a:spcPts val="1000"/>
              </a:spcBef>
              <a:spcAft>
                <a:spcPts val="0"/>
              </a:spcAft>
              <a:buClr>
                <a:schemeClr val="dk1"/>
              </a:buClr>
              <a:buSzPct val="100000"/>
              <a:buChar char="•"/>
            </a:pPr>
            <a:r>
              <a:rPr lang="en-US" dirty="0"/>
              <a:t>Requires electric vehicle supply equipment (EVSE) installation, which is costly and time-consuming, limiting vehicle supply and distribution by location,</a:t>
            </a:r>
            <a:endParaRPr dirty="0"/>
          </a:p>
          <a:p>
            <a:pPr marL="1028700" lvl="1" indent="-342900" algn="l" rtl="0">
              <a:lnSpc>
                <a:spcPct val="110000"/>
              </a:lnSpc>
              <a:spcBef>
                <a:spcPts val="1000"/>
              </a:spcBef>
              <a:spcAft>
                <a:spcPts val="0"/>
              </a:spcAft>
              <a:buClr>
                <a:schemeClr val="dk1"/>
              </a:buClr>
              <a:buSzPct val="100000"/>
              <a:buChar char="•"/>
            </a:pPr>
            <a:r>
              <a:rPr lang="en-US" dirty="0"/>
              <a:t>Often, there is limited availability of fast chargers in and around service areas, which makes recharging difficult outside of the carsharing station, </a:t>
            </a:r>
            <a:endParaRPr dirty="0"/>
          </a:p>
          <a:p>
            <a:pPr marL="1028700" lvl="1" indent="-342900" algn="l" rtl="0">
              <a:lnSpc>
                <a:spcPct val="110000"/>
              </a:lnSpc>
              <a:spcBef>
                <a:spcPts val="1000"/>
              </a:spcBef>
              <a:spcAft>
                <a:spcPts val="0"/>
              </a:spcAft>
              <a:buClr>
                <a:schemeClr val="dk1"/>
              </a:buClr>
              <a:buSzPct val="100000"/>
              <a:buChar char="•"/>
            </a:pPr>
            <a:r>
              <a:rPr lang="en-US" dirty="0"/>
              <a:t>Frequent recalls with long repair times (although this is improving),</a:t>
            </a:r>
            <a:endParaRPr dirty="0"/>
          </a:p>
          <a:p>
            <a:pPr marL="1028700" lvl="1" indent="-342900" algn="l" rtl="0">
              <a:lnSpc>
                <a:spcPct val="110000"/>
              </a:lnSpc>
              <a:spcBef>
                <a:spcPts val="1000"/>
              </a:spcBef>
              <a:spcAft>
                <a:spcPts val="0"/>
              </a:spcAft>
              <a:buClr>
                <a:schemeClr val="dk1"/>
              </a:buClr>
              <a:buSzPct val="100000"/>
              <a:buChar char="•"/>
            </a:pPr>
            <a:r>
              <a:rPr lang="en-US" dirty="0"/>
              <a:t>Need two vehicles per station or backup vehicles because of vehicle repair and charging issues,</a:t>
            </a:r>
            <a:endParaRPr dirty="0"/>
          </a:p>
          <a:p>
            <a:pPr marL="1028700" lvl="1" indent="-342900" algn="l" rtl="0">
              <a:lnSpc>
                <a:spcPct val="110000"/>
              </a:lnSpc>
              <a:spcBef>
                <a:spcPts val="1000"/>
              </a:spcBef>
              <a:spcAft>
                <a:spcPts val="0"/>
              </a:spcAft>
              <a:buClr>
                <a:schemeClr val="dk1"/>
              </a:buClr>
              <a:buSzPct val="100000"/>
              <a:buChar char="•"/>
            </a:pPr>
            <a:r>
              <a:rPr lang="en-US" dirty="0"/>
              <a:t>More time is required to train members on electric vehicles, and</a:t>
            </a:r>
            <a:endParaRPr dirty="0"/>
          </a:p>
          <a:p>
            <a:pPr marL="1028700" lvl="1" indent="-342900" algn="l" rtl="0">
              <a:lnSpc>
                <a:spcPct val="110000"/>
              </a:lnSpc>
              <a:spcBef>
                <a:spcPts val="1000"/>
              </a:spcBef>
              <a:spcAft>
                <a:spcPts val="0"/>
              </a:spcAft>
              <a:buClr>
                <a:schemeClr val="dk1"/>
              </a:buClr>
              <a:buSzPct val="100000"/>
              <a:buChar char="•"/>
            </a:pPr>
            <a:r>
              <a:rPr lang="en-US" dirty="0"/>
              <a:t>Greater likelihood of on-call support and emergency response needed for new electric vehicle users.</a:t>
            </a:r>
            <a:endParaRPr dirty="0"/>
          </a:p>
          <a:p>
            <a:pPr marL="571500" lvl="0" indent="-342900" algn="l" rtl="0">
              <a:lnSpc>
                <a:spcPct val="110000"/>
              </a:lnSpc>
              <a:spcBef>
                <a:spcPts val="1000"/>
              </a:spcBef>
              <a:spcAft>
                <a:spcPts val="0"/>
              </a:spcAft>
              <a:buClr>
                <a:schemeClr val="dk1"/>
              </a:buClr>
              <a:buSzPct val="100000"/>
              <a:buChar char="•"/>
            </a:pPr>
            <a:r>
              <a:rPr lang="en-US" dirty="0"/>
              <a:t>In the short term, accessibility benefits are less in electric versus conventional carsharing; however, as electric vehicle infrastructure matures and costs decline, this issue could be addressed.</a:t>
            </a:r>
            <a:endParaRPr dirty="0"/>
          </a:p>
        </p:txBody>
      </p:sp>
      <p:sp>
        <p:nvSpPr>
          <p:cNvPr id="126" name="Google Shape;126;p6"/>
          <p:cNvSpPr txBox="1">
            <a:spLocks noGrp="1"/>
          </p:cNvSpPr>
          <p:nvPr>
            <p:ph type="title"/>
          </p:nvPr>
        </p:nvSpPr>
        <p:spPr>
          <a:xfrm>
            <a:off x="662473" y="365125"/>
            <a:ext cx="10691327"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Challenges of electric carsharing…</a:t>
            </a:r>
            <a:endParaRPr/>
          </a:p>
        </p:txBody>
      </p:sp>
      <p:sp>
        <p:nvSpPr>
          <p:cNvPr id="2" name="Footer Placeholder 1">
            <a:extLst>
              <a:ext uri="{FF2B5EF4-FFF2-40B4-BE49-F238E27FC236}">
                <a16:creationId xmlns:a16="http://schemas.microsoft.com/office/drawing/2014/main" id="{907845D9-822C-BF42-FBD0-B554A18D5845}"/>
              </a:ext>
            </a:extLst>
          </p:cNvPr>
          <p:cNvSpPr>
            <a:spLocks noGrp="1"/>
          </p:cNvSpPr>
          <p:nvPr>
            <p:ph type="ftr" idx="11"/>
          </p:nvPr>
        </p:nvSpPr>
        <p:spPr/>
        <p:txBody>
          <a:bodyPr/>
          <a:lstStyle/>
          <a:p>
            <a:r>
              <a:rPr lang="en-US" dirty="0"/>
              <a:t>Heurta, Heckl, and Rodier, 2024</a:t>
            </a:r>
          </a:p>
        </p:txBody>
      </p:sp>
      <p:sp>
        <p:nvSpPr>
          <p:cNvPr id="3" name="Slide Number Placeholder 2">
            <a:extLst>
              <a:ext uri="{FF2B5EF4-FFF2-40B4-BE49-F238E27FC236}">
                <a16:creationId xmlns:a16="http://schemas.microsoft.com/office/drawing/2014/main" id="{8A733FFB-0718-6A62-8721-2854F848985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5400"/>
              <a:buFont typeface="Play"/>
              <a:buNone/>
            </a:pPr>
            <a:r>
              <a:rPr lang="en-US" sz="5400"/>
              <a:t>System Design</a:t>
            </a:r>
            <a:endParaRPr/>
          </a:p>
        </p:txBody>
      </p:sp>
      <p:sp>
        <p:nvSpPr>
          <p:cNvPr id="132" name="Google Shape;132;p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757575"/>
              </a:buClr>
              <a:buSzPts val="2400"/>
              <a:buNone/>
            </a:pPr>
            <a:endParaRPr/>
          </a:p>
        </p:txBody>
      </p:sp>
      <p:sp>
        <p:nvSpPr>
          <p:cNvPr id="2" name="Footer Placeholder 1">
            <a:extLst>
              <a:ext uri="{FF2B5EF4-FFF2-40B4-BE49-F238E27FC236}">
                <a16:creationId xmlns:a16="http://schemas.microsoft.com/office/drawing/2014/main" id="{0ABA82BC-C1FF-6E55-1E03-8101DF887014}"/>
              </a:ext>
            </a:extLst>
          </p:cNvPr>
          <p:cNvSpPr>
            <a:spLocks noGrp="1"/>
          </p:cNvSpPr>
          <p:nvPr>
            <p:ph type="ftr" idx="11"/>
          </p:nvPr>
        </p:nvSpPr>
        <p:spPr/>
        <p:txBody>
          <a:bodyPr/>
          <a:lstStyle/>
          <a:p>
            <a:r>
              <a:rPr lang="en-US" dirty="0"/>
              <a:t>Heurta, Heckl, and Rodier, 2024</a:t>
            </a:r>
          </a:p>
        </p:txBody>
      </p:sp>
      <p:sp>
        <p:nvSpPr>
          <p:cNvPr id="3" name="Slide Number Placeholder 2">
            <a:extLst>
              <a:ext uri="{FF2B5EF4-FFF2-40B4-BE49-F238E27FC236}">
                <a16:creationId xmlns:a16="http://schemas.microsoft.com/office/drawing/2014/main" id="{90D340BB-0E56-1194-A8B1-246B3F02DFC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Play"/>
              <a:buNone/>
            </a:pPr>
            <a:r>
              <a:rPr lang="en-US"/>
              <a:t>Funding</a:t>
            </a:r>
            <a:endParaRPr/>
          </a:p>
        </p:txBody>
      </p:sp>
      <p:sp>
        <p:nvSpPr>
          <p:cNvPr id="138" name="Google Shape;138;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70000" lnSpcReduction="20000"/>
          </a:bodyPr>
          <a:lstStyle/>
          <a:p>
            <a:pPr marL="228600" lvl="0" indent="-200977" algn="l" rtl="0">
              <a:lnSpc>
                <a:spcPct val="110000"/>
              </a:lnSpc>
              <a:spcBef>
                <a:spcPts val="0"/>
              </a:spcBef>
              <a:spcAft>
                <a:spcPts val="0"/>
              </a:spcAft>
              <a:buClr>
                <a:schemeClr val="dk1"/>
              </a:buClr>
              <a:buSzPct val="100000"/>
              <a:buChar char="•"/>
            </a:pPr>
            <a:r>
              <a:rPr lang="en-US" sz="2900" dirty="0"/>
              <a:t>Most electric carsharing programs are initially funded by local, state, and federal grants.</a:t>
            </a:r>
            <a:endParaRPr dirty="0"/>
          </a:p>
          <a:p>
            <a:pPr marL="228600" lvl="0" indent="-200977" algn="l" rtl="0">
              <a:lnSpc>
                <a:spcPct val="110000"/>
              </a:lnSpc>
              <a:spcBef>
                <a:spcPts val="1000"/>
              </a:spcBef>
              <a:spcAft>
                <a:spcPts val="0"/>
              </a:spcAft>
              <a:buClr>
                <a:schemeClr val="dk1"/>
              </a:buClr>
              <a:buSzPct val="100000"/>
              <a:buChar char="•"/>
            </a:pPr>
            <a:r>
              <a:rPr lang="en-US" sz="2900" dirty="0"/>
              <a:t>Recent research by Harold and Rodier (in press, 2024) suggests:</a:t>
            </a:r>
            <a:endParaRPr dirty="0"/>
          </a:p>
          <a:p>
            <a:pPr marL="685800" lvl="2" indent="-203835" algn="l" rtl="0">
              <a:lnSpc>
                <a:spcPct val="110000"/>
              </a:lnSpc>
              <a:spcBef>
                <a:spcPts val="1000"/>
              </a:spcBef>
              <a:spcAft>
                <a:spcPts val="0"/>
              </a:spcAft>
              <a:buClr>
                <a:schemeClr val="dk1"/>
              </a:buClr>
              <a:buSzPct val="100000"/>
              <a:buChar char="•"/>
            </a:pPr>
            <a:r>
              <a:rPr lang="en-US" sz="2600" dirty="0"/>
              <a:t>Affordable services will require public funding, but scaled operations can minimized costs.</a:t>
            </a:r>
            <a:endParaRPr dirty="0"/>
          </a:p>
          <a:p>
            <a:pPr marL="685800" lvl="2" indent="-203835" algn="l" rtl="0">
              <a:lnSpc>
                <a:spcPct val="110000"/>
              </a:lnSpc>
              <a:spcBef>
                <a:spcPts val="1000"/>
              </a:spcBef>
              <a:spcAft>
                <a:spcPts val="0"/>
              </a:spcAft>
              <a:buClr>
                <a:schemeClr val="dk1"/>
              </a:buClr>
              <a:buSzPct val="100000"/>
              <a:buChar char="•"/>
            </a:pPr>
            <a:r>
              <a:rPr lang="en-US" sz="2600" dirty="0"/>
              <a:t>The share of public subsidy is likely less than transit service. </a:t>
            </a:r>
            <a:endParaRPr dirty="0"/>
          </a:p>
          <a:p>
            <a:pPr marL="228600" lvl="0" indent="-200977" algn="l" rtl="0">
              <a:lnSpc>
                <a:spcPct val="110000"/>
              </a:lnSpc>
              <a:spcBef>
                <a:spcPts val="1000"/>
              </a:spcBef>
              <a:spcAft>
                <a:spcPts val="0"/>
              </a:spcAft>
              <a:buClr>
                <a:schemeClr val="dk1"/>
              </a:buClr>
              <a:buSzPct val="100000"/>
              <a:buChar char="•"/>
            </a:pPr>
            <a:r>
              <a:rPr lang="en-US" sz="2900" dirty="0"/>
              <a:t>Other revenue sources may include advertising on vehicles and charging market-rate fares for those who do not income-qualify. </a:t>
            </a:r>
            <a:endParaRPr dirty="0"/>
          </a:p>
          <a:p>
            <a:pPr marL="228600" lvl="0" indent="-200977" algn="l" rtl="0">
              <a:lnSpc>
                <a:spcPct val="110000"/>
              </a:lnSpc>
              <a:spcBef>
                <a:spcPts val="1000"/>
              </a:spcBef>
              <a:spcAft>
                <a:spcPts val="0"/>
              </a:spcAft>
              <a:buClr>
                <a:schemeClr val="dk1"/>
              </a:buClr>
              <a:buSzPct val="100000"/>
              <a:buChar char="•"/>
            </a:pPr>
            <a:r>
              <a:rPr lang="en-US" sz="2900" dirty="0"/>
              <a:t>Foundations funding, charitable giving, and other fundraising activities may also generate operational funds for ongoing service.  </a:t>
            </a:r>
            <a:endParaRPr dirty="0"/>
          </a:p>
          <a:p>
            <a:pPr marL="228600" lvl="0" indent="-200977" algn="l" rtl="0">
              <a:lnSpc>
                <a:spcPct val="110000"/>
              </a:lnSpc>
              <a:spcBef>
                <a:spcPts val="1000"/>
              </a:spcBef>
              <a:spcAft>
                <a:spcPts val="0"/>
              </a:spcAft>
              <a:buClr>
                <a:schemeClr val="dk1"/>
              </a:buClr>
              <a:buSzPct val="100000"/>
              <a:buChar char="•"/>
            </a:pPr>
            <a:r>
              <a:rPr lang="en-US" sz="2900" dirty="0"/>
              <a:t>In general, fare prices need to be affordable to residents of the underserved communities served by the carsharing service.</a:t>
            </a:r>
            <a:endParaRPr dirty="0"/>
          </a:p>
          <a:p>
            <a:pPr marL="228600" lvl="0" indent="-104140" algn="l" rtl="0">
              <a:lnSpc>
                <a:spcPct val="90000"/>
              </a:lnSpc>
              <a:spcBef>
                <a:spcPts val="1000"/>
              </a:spcBef>
              <a:spcAft>
                <a:spcPts val="0"/>
              </a:spcAft>
              <a:buClr>
                <a:schemeClr val="dk1"/>
              </a:buClr>
              <a:buSzPct val="100000"/>
              <a:buNone/>
            </a:pPr>
            <a:endParaRPr dirty="0"/>
          </a:p>
          <a:p>
            <a:pPr marL="228600" lvl="0" indent="-104140" algn="l" rtl="0">
              <a:lnSpc>
                <a:spcPct val="90000"/>
              </a:lnSpc>
              <a:spcBef>
                <a:spcPts val="1000"/>
              </a:spcBef>
              <a:spcAft>
                <a:spcPts val="0"/>
              </a:spcAft>
              <a:buClr>
                <a:schemeClr val="dk1"/>
              </a:buClr>
              <a:buSzPct val="100000"/>
              <a:buNone/>
            </a:pPr>
            <a:endParaRPr dirty="0"/>
          </a:p>
          <a:p>
            <a:pPr marL="228600" lvl="0" indent="-104140" algn="l" rtl="0">
              <a:lnSpc>
                <a:spcPct val="90000"/>
              </a:lnSpc>
              <a:spcBef>
                <a:spcPts val="1000"/>
              </a:spcBef>
              <a:spcAft>
                <a:spcPts val="0"/>
              </a:spcAft>
              <a:buClr>
                <a:schemeClr val="dk1"/>
              </a:buClr>
              <a:buSzPct val="100000"/>
              <a:buNone/>
            </a:pPr>
            <a:endParaRPr dirty="0"/>
          </a:p>
          <a:p>
            <a:pPr marL="228600" lvl="0" indent="-104140" algn="l" rtl="0">
              <a:lnSpc>
                <a:spcPct val="90000"/>
              </a:lnSpc>
              <a:spcBef>
                <a:spcPts val="1000"/>
              </a:spcBef>
              <a:spcAft>
                <a:spcPts val="0"/>
              </a:spcAft>
              <a:buClr>
                <a:schemeClr val="dk1"/>
              </a:buClr>
              <a:buSzPct val="100000"/>
              <a:buNone/>
            </a:pPr>
            <a:endParaRPr dirty="0"/>
          </a:p>
        </p:txBody>
      </p:sp>
      <p:sp>
        <p:nvSpPr>
          <p:cNvPr id="2" name="Footer Placeholder 1">
            <a:extLst>
              <a:ext uri="{FF2B5EF4-FFF2-40B4-BE49-F238E27FC236}">
                <a16:creationId xmlns:a16="http://schemas.microsoft.com/office/drawing/2014/main" id="{B92AAA27-55DA-7851-20CE-F0CD4997FEE8}"/>
              </a:ext>
            </a:extLst>
          </p:cNvPr>
          <p:cNvSpPr>
            <a:spLocks noGrp="1"/>
          </p:cNvSpPr>
          <p:nvPr>
            <p:ph type="ftr" idx="11"/>
          </p:nvPr>
        </p:nvSpPr>
        <p:spPr/>
        <p:txBody>
          <a:bodyPr/>
          <a:lstStyle/>
          <a:p>
            <a:r>
              <a:rPr lang="en-US" dirty="0"/>
              <a:t>Heurta, Heckl, and Rodier, 2024</a:t>
            </a:r>
          </a:p>
        </p:txBody>
      </p:sp>
      <p:sp>
        <p:nvSpPr>
          <p:cNvPr id="3" name="Slide Number Placeholder 2">
            <a:extLst>
              <a:ext uri="{FF2B5EF4-FFF2-40B4-BE49-F238E27FC236}">
                <a16:creationId xmlns:a16="http://schemas.microsoft.com/office/drawing/2014/main" id="{3987BF24-5B21-E031-74AC-377E14A6DE1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TotalTime>
  <Words>3837</Words>
  <Application>Microsoft Office PowerPoint</Application>
  <PresentationFormat>Widescreen</PresentationFormat>
  <Paragraphs>352</Paragraphs>
  <Slides>33</Slides>
  <Notes>32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Play</vt:lpstr>
      <vt:lpstr>Symbol</vt:lpstr>
      <vt:lpstr>Arial</vt:lpstr>
      <vt:lpstr>Office Theme</vt:lpstr>
      <vt:lpstr> A Tool Kit for Community-Based Carsharing in Underserved Communities </vt:lpstr>
      <vt:lpstr>Table of Contents</vt:lpstr>
      <vt:lpstr>Introduction</vt:lpstr>
      <vt:lpstr>Motivation for Toolkit</vt:lpstr>
      <vt:lpstr>About Míocar’ s Mission</vt:lpstr>
      <vt:lpstr>Benefits of electric carsharing…</vt:lpstr>
      <vt:lpstr>Challenges of electric carsharing…</vt:lpstr>
      <vt:lpstr>System Design</vt:lpstr>
      <vt:lpstr>Funding</vt:lpstr>
      <vt:lpstr>Carsharing Service Model Options</vt:lpstr>
      <vt:lpstr>Site Selection and Community Goals</vt:lpstr>
      <vt:lpstr>Electric Vehicle Supply Equipment (EVSE)</vt:lpstr>
      <vt:lpstr>EVSE Partners</vt:lpstr>
      <vt:lpstr>Customers and Use Models</vt:lpstr>
      <vt:lpstr>Community Engagement and Marketing</vt:lpstr>
      <vt:lpstr>Evaluation</vt:lpstr>
      <vt:lpstr>Organizational Considerations</vt:lpstr>
      <vt:lpstr>Legal Entity</vt:lpstr>
      <vt:lpstr>Organizational Staffing</vt:lpstr>
      <vt:lpstr>Administrative Support</vt:lpstr>
      <vt:lpstr>Insurance</vt:lpstr>
      <vt:lpstr>Fleet</vt:lpstr>
      <vt:lpstr>Fleet Mix</vt:lpstr>
      <vt:lpstr>New or Used Electric Vehicles?</vt:lpstr>
      <vt:lpstr>Technology Compatibility </vt:lpstr>
      <vt:lpstr>Fleet Turnover</vt:lpstr>
      <vt:lpstr>Recalls and Long-Term Maintenance</vt:lpstr>
      <vt:lpstr>Operations</vt:lpstr>
      <vt:lpstr>Maintenance Protocol</vt:lpstr>
      <vt:lpstr>Reservation Technology and In-Vehicle Hardware</vt:lpstr>
      <vt:lpstr>Application Processing</vt:lpstr>
      <vt:lpstr>Final Thoughts</vt:lpstr>
      <vt:lpstr>To Learn More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Caroline Jane Rodier</dc:creator>
  <cp:lastModifiedBy>Caroline Jane Rodier</cp:lastModifiedBy>
  <cp:revision>6</cp:revision>
  <dcterms:created xsi:type="dcterms:W3CDTF">2024-09-02T17:42:48Z</dcterms:created>
  <dcterms:modified xsi:type="dcterms:W3CDTF">2024-09-06T16:45:56Z</dcterms:modified>
</cp:coreProperties>
</file>